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8" r:id="rId1"/>
  </p:sldMasterIdLst>
  <p:notesMasterIdLst>
    <p:notesMasterId r:id="rId30"/>
  </p:notesMasterIdLst>
  <p:sldIdLst>
    <p:sldId id="256" r:id="rId2"/>
    <p:sldId id="258" r:id="rId3"/>
    <p:sldId id="289" r:id="rId4"/>
    <p:sldId id="291" r:id="rId5"/>
    <p:sldId id="304" r:id="rId6"/>
    <p:sldId id="259" r:id="rId7"/>
    <p:sldId id="267" r:id="rId8"/>
    <p:sldId id="301" r:id="rId9"/>
    <p:sldId id="290" r:id="rId10"/>
    <p:sldId id="292" r:id="rId11"/>
    <p:sldId id="293" r:id="rId12"/>
    <p:sldId id="294" r:id="rId13"/>
    <p:sldId id="296" r:id="rId14"/>
    <p:sldId id="298" r:id="rId15"/>
    <p:sldId id="297" r:id="rId16"/>
    <p:sldId id="284" r:id="rId17"/>
    <p:sldId id="302" r:id="rId18"/>
    <p:sldId id="295" r:id="rId19"/>
    <p:sldId id="285" r:id="rId20"/>
    <p:sldId id="299" r:id="rId21"/>
    <p:sldId id="286" r:id="rId22"/>
    <p:sldId id="281" r:id="rId23"/>
    <p:sldId id="288" r:id="rId24"/>
    <p:sldId id="303" r:id="rId25"/>
    <p:sldId id="300" r:id="rId26"/>
    <p:sldId id="287" r:id="rId27"/>
    <p:sldId id="279" r:id="rId28"/>
    <p:sldId id="280" r:id="rId29"/>
  </p:sldIdLst>
  <p:sldSz cx="9144000" cy="5143500" type="screen16x9"/>
  <p:notesSz cx="6858000" cy="9144000"/>
  <p:embeddedFontLst>
    <p:embeddedFont>
      <p:font typeface="Oswald" pitchFamily="2" charset="77"/>
      <p:regular r:id="rId31"/>
      <p:bold r:id="rId32"/>
    </p:embeddedFont>
    <p:embeddedFont>
      <p:font typeface="Roboto Condensed" panose="02000000000000000000" pitchFamily="2" charset="0"/>
      <p:regular r:id="rId33"/>
      <p:bold r:id="rId34"/>
      <p:italic r:id="rId35"/>
      <p:boldItalic r:id="rId36"/>
    </p:embeddedFont>
    <p:embeddedFont>
      <p:font typeface="Noto Sans" panose="020B0502040504020204" pitchFamily="34" charset="0"/>
      <p:regular r:id="rId37"/>
      <p:bold r:id="rId38"/>
      <p:italic r:id="rId39"/>
      <p:boldItalic r:id="rId40"/>
    </p:embeddedFont>
    <p:embeddedFont>
      <p:font typeface="Corbel" panose="020B0503020204020204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2D6"/>
    <a:srgbClr val="1C1C1C"/>
    <a:srgbClr val="FAFAFA"/>
    <a:srgbClr val="500766"/>
    <a:srgbClr val="B7F701"/>
    <a:srgbClr val="FF6E2C"/>
    <a:srgbClr val="E196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086C5DA-BE70-452C-9E26-A7F33F8FA9E5}">
  <a:tblStyle styleId="{0086C5DA-BE70-452C-9E26-A7F33F8FA9E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76"/>
    <p:restoredTop sz="94551"/>
  </p:normalViewPr>
  <p:slideViewPr>
    <p:cSldViewPr snapToGrid="0">
      <p:cViewPr varScale="1">
        <p:scale>
          <a:sx n="148" d="100"/>
          <a:sy n="148" d="100"/>
        </p:scale>
        <p:origin x="864" y="184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7998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1776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Shape 3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0416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66477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Shape 3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Shape 3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0305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6805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Beth’s user persona</a:t>
            </a:r>
          </a:p>
        </p:txBody>
      </p:sp>
    </p:spTree>
    <p:extLst>
      <p:ext uri="{BB962C8B-B14F-4D97-AF65-F5344CB8AC3E}">
        <p14:creationId xmlns:p14="http://schemas.microsoft.com/office/powerpoint/2010/main" val="987093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what Beth’s day would look like if she were using </a:t>
            </a:r>
            <a:r>
              <a:rPr lang="en-US" dirty="0" err="1"/>
              <a:t>FastFit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349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5941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rgbClr val="50076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hape 9"/>
          <p:cNvGrpSpPr/>
          <p:nvPr/>
        </p:nvGrpSpPr>
        <p:grpSpPr>
          <a:xfrm>
            <a:off x="5609666" y="2185857"/>
            <a:ext cx="3534604" cy="3432788"/>
            <a:chOff x="6172200" y="2656118"/>
            <a:chExt cx="2971754" cy="2886151"/>
          </a:xfrm>
        </p:grpSpPr>
        <p:sp>
          <p:nvSpPr>
            <p:cNvPr id="10" name="Shape 10"/>
            <p:cNvSpPr/>
            <p:nvPr/>
          </p:nvSpPr>
          <p:spPr>
            <a:xfrm rot="9208626" flipH="1">
              <a:off x="6704904" y="4110434"/>
              <a:ext cx="484232" cy="1204006"/>
            </a:xfrm>
            <a:prstGeom prst="flowChartManualInput">
              <a:avLst/>
            </a:prstGeom>
            <a:solidFill>
              <a:srgbClr val="1C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Shape 11"/>
            <p:cNvSpPr/>
            <p:nvPr/>
          </p:nvSpPr>
          <p:spPr>
            <a:xfrm rot="9208633" flipH="1">
              <a:off x="7804300" y="3279013"/>
              <a:ext cx="877624" cy="2182136"/>
            </a:xfrm>
            <a:prstGeom prst="flowChartManualInput">
              <a:avLst/>
            </a:prstGeom>
            <a:solidFill>
              <a:srgbClr val="B7F7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 rot="9208606" flipH="1">
              <a:off x="7481789" y="4276913"/>
              <a:ext cx="408796" cy="1016449"/>
            </a:xfrm>
            <a:prstGeom prst="flowChartManualInput">
              <a:avLst/>
            </a:prstGeom>
            <a:solidFill>
              <a:srgbClr val="FF6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 rot="9208678" flipH="1">
              <a:off x="6287617" y="4657701"/>
              <a:ext cx="229660" cy="571018"/>
            </a:xfrm>
            <a:prstGeom prst="flowChartManualInput">
              <a:avLst/>
            </a:pr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Shape 14"/>
            <p:cNvSpPr/>
            <p:nvPr/>
          </p:nvSpPr>
          <p:spPr>
            <a:xfrm>
              <a:off x="8289303" y="2656118"/>
              <a:ext cx="854651" cy="1929080"/>
            </a:xfrm>
            <a:custGeom>
              <a:avLst/>
              <a:gdLst/>
              <a:ahLst/>
              <a:cxnLst/>
              <a:rect l="0" t="0" r="0" b="0"/>
              <a:pathLst>
                <a:path w="37596" h="84860" extrusionOk="0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00B2D6"/>
            </a:solidFill>
            <a:ln>
              <a:noFill/>
            </a:ln>
          </p:spPr>
        </p:sp>
      </p:grpSp>
      <p:grpSp>
        <p:nvGrpSpPr>
          <p:cNvPr id="15" name="Shape 15"/>
          <p:cNvGrpSpPr/>
          <p:nvPr/>
        </p:nvGrpSpPr>
        <p:grpSpPr>
          <a:xfrm>
            <a:off x="-22" y="-324543"/>
            <a:ext cx="3068579" cy="1910876"/>
            <a:chOff x="-32" y="-215963"/>
            <a:chExt cx="2163561" cy="1347300"/>
          </a:xfrm>
        </p:grpSpPr>
        <p:sp>
          <p:nvSpPr>
            <p:cNvPr id="16" name="Shape 16"/>
            <p:cNvSpPr/>
            <p:nvPr/>
          </p:nvSpPr>
          <p:spPr>
            <a:xfrm rot="-1591408" flipH="1">
              <a:off x="1362169" y="-63166"/>
              <a:ext cx="205103" cy="509980"/>
            </a:xfrm>
            <a:prstGeom prst="flowChartManualInput">
              <a:avLst/>
            </a:pr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Shape 17"/>
            <p:cNvSpPr/>
            <p:nvPr/>
          </p:nvSpPr>
          <p:spPr>
            <a:xfrm rot="-1591371" flipH="1">
              <a:off x="239463" y="-151890"/>
              <a:ext cx="434754" cy="1080980"/>
            </a:xfrm>
            <a:prstGeom prst="flowChartManualInput">
              <a:avLst/>
            </a:prstGeom>
            <a:solidFill>
              <a:srgbClr val="1C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Shape 18"/>
            <p:cNvSpPr/>
            <p:nvPr/>
          </p:nvSpPr>
          <p:spPr>
            <a:xfrm rot="-1591339" flipH="1">
              <a:off x="892401" y="-169347"/>
              <a:ext cx="504374" cy="1254067"/>
            </a:xfrm>
            <a:prstGeom prst="flowChartManualInput">
              <a:avLst/>
            </a:prstGeom>
            <a:solidFill>
              <a:srgbClr val="B7F7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Shape 19"/>
            <p:cNvSpPr/>
            <p:nvPr/>
          </p:nvSpPr>
          <p:spPr>
            <a:xfrm rot="-1591322" flipH="1">
              <a:off x="1818452" y="-76292"/>
              <a:ext cx="229660" cy="571018"/>
            </a:xfrm>
            <a:prstGeom prst="flowChartManualInput">
              <a:avLst/>
            </a:prstGeom>
            <a:solidFill>
              <a:srgbClr val="00B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 rot="10800000">
              <a:off x="-32" y="70725"/>
              <a:ext cx="380284" cy="858147"/>
            </a:xfrm>
            <a:custGeom>
              <a:avLst/>
              <a:gdLst/>
              <a:ahLst/>
              <a:cxnLst/>
              <a:rect l="0" t="0" r="0" b="0"/>
              <a:pathLst>
                <a:path w="37596" h="84860" extrusionOk="0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1" name="Shape 21"/>
          <p:cNvSpPr txBox="1">
            <a:spLocks noGrp="1"/>
          </p:cNvSpPr>
          <p:nvPr>
            <p:ph type="ctrTitle" hasCustomPrompt="1"/>
          </p:nvPr>
        </p:nvSpPr>
        <p:spPr>
          <a:xfrm>
            <a:off x="685800" y="2753825"/>
            <a:ext cx="56715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 spc="-150">
                <a:solidFill>
                  <a:srgbClr val="FAFAFA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9pPr>
          </a:lstStyle>
          <a:p>
            <a:r>
              <a:rPr lang="en-US" dirty="0"/>
              <a:t>FASTFIT</a:t>
            </a:r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bg>
      <p:bgPr>
        <a:solidFill>
          <a:schemeClr val="accen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Shape 23"/>
          <p:cNvGrpSpPr/>
          <p:nvPr/>
        </p:nvGrpSpPr>
        <p:grpSpPr>
          <a:xfrm>
            <a:off x="6172200" y="2656118"/>
            <a:ext cx="2971754" cy="2886151"/>
            <a:chOff x="6172200" y="2656118"/>
            <a:chExt cx="2971754" cy="2886151"/>
          </a:xfrm>
        </p:grpSpPr>
        <p:sp>
          <p:nvSpPr>
            <p:cNvPr id="24" name="Shape 24"/>
            <p:cNvSpPr/>
            <p:nvPr/>
          </p:nvSpPr>
          <p:spPr>
            <a:xfrm rot="9208626" flipH="1">
              <a:off x="6704904" y="4110434"/>
              <a:ext cx="484232" cy="1204006"/>
            </a:xfrm>
            <a:prstGeom prst="flowChartManualInpu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 rot="9208633" flipH="1">
              <a:off x="7804300" y="3279013"/>
              <a:ext cx="877624" cy="2182136"/>
            </a:xfrm>
            <a:prstGeom prst="flowChartManualInput">
              <a:avLst/>
            </a:prstGeom>
            <a:solidFill>
              <a:srgbClr val="B7F7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Shape 26"/>
            <p:cNvSpPr/>
            <p:nvPr/>
          </p:nvSpPr>
          <p:spPr>
            <a:xfrm rot="9208606" flipH="1">
              <a:off x="7481789" y="4276913"/>
              <a:ext cx="408796" cy="1016449"/>
            </a:xfrm>
            <a:prstGeom prst="flowChartManualInpu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Shape 27"/>
            <p:cNvSpPr/>
            <p:nvPr/>
          </p:nvSpPr>
          <p:spPr>
            <a:xfrm rot="9208678" flipH="1">
              <a:off x="6287617" y="4657701"/>
              <a:ext cx="229660" cy="571018"/>
            </a:xfrm>
            <a:prstGeom prst="flowChartManualInpu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Shape 28"/>
            <p:cNvSpPr/>
            <p:nvPr/>
          </p:nvSpPr>
          <p:spPr>
            <a:xfrm>
              <a:off x="8289303" y="2656118"/>
              <a:ext cx="854651" cy="1929080"/>
            </a:xfrm>
            <a:custGeom>
              <a:avLst/>
              <a:gdLst/>
              <a:ahLst/>
              <a:cxnLst/>
              <a:rect l="0" t="0" r="0" b="0"/>
              <a:pathLst>
                <a:path w="37596" h="84860" extrusionOk="0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</p:sp>
      </p:grpSp>
      <p:grpSp>
        <p:nvGrpSpPr>
          <p:cNvPr id="29" name="Shape 29"/>
          <p:cNvGrpSpPr/>
          <p:nvPr/>
        </p:nvGrpSpPr>
        <p:grpSpPr>
          <a:xfrm>
            <a:off x="-32" y="-228027"/>
            <a:ext cx="2163561" cy="1347300"/>
            <a:chOff x="-32" y="-215963"/>
            <a:chExt cx="2163561" cy="1347300"/>
          </a:xfrm>
        </p:grpSpPr>
        <p:sp>
          <p:nvSpPr>
            <p:cNvPr id="30" name="Shape 30"/>
            <p:cNvSpPr/>
            <p:nvPr/>
          </p:nvSpPr>
          <p:spPr>
            <a:xfrm rot="-1591408" flipH="1">
              <a:off x="1362169" y="-63166"/>
              <a:ext cx="205103" cy="509980"/>
            </a:xfrm>
            <a:prstGeom prst="flowChartManualInpu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Shape 31"/>
            <p:cNvSpPr/>
            <p:nvPr/>
          </p:nvSpPr>
          <p:spPr>
            <a:xfrm rot="-1591371" flipH="1">
              <a:off x="239463" y="-151890"/>
              <a:ext cx="434754" cy="1080980"/>
            </a:xfrm>
            <a:prstGeom prst="flowChartManualInpu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Shape 32"/>
            <p:cNvSpPr/>
            <p:nvPr/>
          </p:nvSpPr>
          <p:spPr>
            <a:xfrm rot="-1591339" flipH="1">
              <a:off x="892401" y="-169347"/>
              <a:ext cx="504374" cy="1254067"/>
            </a:xfrm>
            <a:prstGeom prst="flowChartManualInput">
              <a:avLst/>
            </a:prstGeom>
            <a:solidFill>
              <a:srgbClr val="B7F7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Shape 33"/>
            <p:cNvSpPr/>
            <p:nvPr/>
          </p:nvSpPr>
          <p:spPr>
            <a:xfrm rot="-1591322" flipH="1">
              <a:off x="1818452" y="-76292"/>
              <a:ext cx="229660" cy="571018"/>
            </a:xfrm>
            <a:prstGeom prst="flowChartManualInpu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Shape 34"/>
            <p:cNvSpPr/>
            <p:nvPr/>
          </p:nvSpPr>
          <p:spPr>
            <a:xfrm rot="10800000">
              <a:off x="-32" y="70725"/>
              <a:ext cx="380284" cy="858147"/>
            </a:xfrm>
            <a:custGeom>
              <a:avLst/>
              <a:gdLst/>
              <a:ahLst/>
              <a:cxnLst/>
              <a:rect l="0" t="0" r="0" b="0"/>
              <a:pathLst>
                <a:path w="37596" h="84860" extrusionOk="0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</p:sp>
      </p:grpSp>
      <p:sp>
        <p:nvSpPr>
          <p:cNvPr id="35" name="Shape 35"/>
          <p:cNvSpPr txBox="1">
            <a:spLocks noGrp="1"/>
          </p:cNvSpPr>
          <p:nvPr>
            <p:ph type="ctrTitle"/>
          </p:nvPr>
        </p:nvSpPr>
        <p:spPr>
          <a:xfrm>
            <a:off x="685800" y="2421550"/>
            <a:ext cx="50745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 spc="-150">
                <a:solidFill>
                  <a:srgbClr val="FFFFF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ubTitle" idx="1"/>
          </p:nvPr>
        </p:nvSpPr>
        <p:spPr>
          <a:xfrm>
            <a:off x="685800" y="3449654"/>
            <a:ext cx="50745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pc="-150">
                <a:solidFill>
                  <a:srgbClr val="FFFFF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5007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652453-5B3D-2E49-B38B-E1E8BC204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9157" b="5817"/>
          <a:stretch/>
        </p:blipFill>
        <p:spPr>
          <a:xfrm>
            <a:off x="-17794" y="-1"/>
            <a:ext cx="9140757" cy="5143501"/>
          </a:xfrm>
          <a:prstGeom prst="rect">
            <a:avLst/>
          </a:prstGeom>
        </p:spPr>
      </p:pic>
      <p:grpSp>
        <p:nvGrpSpPr>
          <p:cNvPr id="4" name="Shape 23">
            <a:extLst>
              <a:ext uri="{FF2B5EF4-FFF2-40B4-BE49-F238E27FC236}">
                <a16:creationId xmlns:a16="http://schemas.microsoft.com/office/drawing/2014/main" id="{942FD7D0-06AD-C64D-B8D6-DBA879D29AD4}"/>
              </a:ext>
            </a:extLst>
          </p:cNvPr>
          <p:cNvGrpSpPr/>
          <p:nvPr userDrawn="1"/>
        </p:nvGrpSpPr>
        <p:grpSpPr>
          <a:xfrm>
            <a:off x="6172200" y="2656118"/>
            <a:ext cx="2971754" cy="2886151"/>
            <a:chOff x="6172200" y="2656118"/>
            <a:chExt cx="2971754" cy="2886151"/>
          </a:xfrm>
        </p:grpSpPr>
        <p:sp>
          <p:nvSpPr>
            <p:cNvPr id="5" name="Shape 24">
              <a:extLst>
                <a:ext uri="{FF2B5EF4-FFF2-40B4-BE49-F238E27FC236}">
                  <a16:creationId xmlns:a16="http://schemas.microsoft.com/office/drawing/2014/main" id="{E1325D17-8E87-BB41-B4DB-BF1E13610E68}"/>
                </a:ext>
              </a:extLst>
            </p:cNvPr>
            <p:cNvSpPr/>
            <p:nvPr/>
          </p:nvSpPr>
          <p:spPr>
            <a:xfrm rot="9208626" flipH="1">
              <a:off x="6704904" y="4110434"/>
              <a:ext cx="484232" cy="1204006"/>
            </a:xfrm>
            <a:prstGeom prst="flowChartManualInpu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Shape 25">
              <a:extLst>
                <a:ext uri="{FF2B5EF4-FFF2-40B4-BE49-F238E27FC236}">
                  <a16:creationId xmlns:a16="http://schemas.microsoft.com/office/drawing/2014/main" id="{8F4453D3-7D9C-2F4D-82C7-F5BD95110FD5}"/>
                </a:ext>
              </a:extLst>
            </p:cNvPr>
            <p:cNvSpPr/>
            <p:nvPr/>
          </p:nvSpPr>
          <p:spPr>
            <a:xfrm rot="9208633" flipH="1">
              <a:off x="7804300" y="3279013"/>
              <a:ext cx="877624" cy="2182136"/>
            </a:xfrm>
            <a:prstGeom prst="flowChartManualInput">
              <a:avLst/>
            </a:prstGeom>
            <a:solidFill>
              <a:srgbClr val="B7F7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" name="Shape 26">
              <a:extLst>
                <a:ext uri="{FF2B5EF4-FFF2-40B4-BE49-F238E27FC236}">
                  <a16:creationId xmlns:a16="http://schemas.microsoft.com/office/drawing/2014/main" id="{45D17BE7-B348-DC4D-B7D0-C644AABD8643}"/>
                </a:ext>
              </a:extLst>
            </p:cNvPr>
            <p:cNvSpPr/>
            <p:nvPr/>
          </p:nvSpPr>
          <p:spPr>
            <a:xfrm rot="9208606" flipH="1">
              <a:off x="7481789" y="4276913"/>
              <a:ext cx="408796" cy="1016449"/>
            </a:xfrm>
            <a:prstGeom prst="flowChartManualInpu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Shape 27">
              <a:extLst>
                <a:ext uri="{FF2B5EF4-FFF2-40B4-BE49-F238E27FC236}">
                  <a16:creationId xmlns:a16="http://schemas.microsoft.com/office/drawing/2014/main" id="{32BECCD7-D836-464E-A3B1-C36AF4FBF316}"/>
                </a:ext>
              </a:extLst>
            </p:cNvPr>
            <p:cNvSpPr/>
            <p:nvPr/>
          </p:nvSpPr>
          <p:spPr>
            <a:xfrm rot="9208678" flipH="1">
              <a:off x="6287617" y="4657701"/>
              <a:ext cx="229660" cy="571018"/>
            </a:xfrm>
            <a:prstGeom prst="flowChartManualInpu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Shape 28">
              <a:extLst>
                <a:ext uri="{FF2B5EF4-FFF2-40B4-BE49-F238E27FC236}">
                  <a16:creationId xmlns:a16="http://schemas.microsoft.com/office/drawing/2014/main" id="{190A94E8-BF0E-8A44-AE19-DA5806259F15}"/>
                </a:ext>
              </a:extLst>
            </p:cNvPr>
            <p:cNvSpPr/>
            <p:nvPr/>
          </p:nvSpPr>
          <p:spPr>
            <a:xfrm>
              <a:off x="8289303" y="2656118"/>
              <a:ext cx="854651" cy="1929080"/>
            </a:xfrm>
            <a:custGeom>
              <a:avLst/>
              <a:gdLst/>
              <a:ahLst/>
              <a:cxnLst/>
              <a:rect l="0" t="0" r="0" b="0"/>
              <a:pathLst>
                <a:path w="37596" h="84860" extrusionOk="0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</p:sp>
      </p:grpSp>
      <p:grpSp>
        <p:nvGrpSpPr>
          <p:cNvPr id="10" name="Shape 29">
            <a:extLst>
              <a:ext uri="{FF2B5EF4-FFF2-40B4-BE49-F238E27FC236}">
                <a16:creationId xmlns:a16="http://schemas.microsoft.com/office/drawing/2014/main" id="{D1248D3E-CEB6-D640-AD4A-5AEDC2FCD18F}"/>
              </a:ext>
            </a:extLst>
          </p:cNvPr>
          <p:cNvGrpSpPr/>
          <p:nvPr userDrawn="1"/>
        </p:nvGrpSpPr>
        <p:grpSpPr>
          <a:xfrm>
            <a:off x="-32" y="-228027"/>
            <a:ext cx="2163561" cy="1347300"/>
            <a:chOff x="-32" y="-215963"/>
            <a:chExt cx="2163561" cy="1347300"/>
          </a:xfrm>
        </p:grpSpPr>
        <p:sp>
          <p:nvSpPr>
            <p:cNvPr id="11" name="Shape 30">
              <a:extLst>
                <a:ext uri="{FF2B5EF4-FFF2-40B4-BE49-F238E27FC236}">
                  <a16:creationId xmlns:a16="http://schemas.microsoft.com/office/drawing/2014/main" id="{477E17F7-FCA8-D645-A0AE-1BE7A3150962}"/>
                </a:ext>
              </a:extLst>
            </p:cNvPr>
            <p:cNvSpPr/>
            <p:nvPr/>
          </p:nvSpPr>
          <p:spPr>
            <a:xfrm rot="-1591408" flipH="1">
              <a:off x="1362169" y="-63166"/>
              <a:ext cx="205103" cy="509980"/>
            </a:xfrm>
            <a:prstGeom prst="flowChartManualInpu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Shape 31">
              <a:extLst>
                <a:ext uri="{FF2B5EF4-FFF2-40B4-BE49-F238E27FC236}">
                  <a16:creationId xmlns:a16="http://schemas.microsoft.com/office/drawing/2014/main" id="{8533890A-28CB-C64B-A475-3F8B7A12B9E5}"/>
                </a:ext>
              </a:extLst>
            </p:cNvPr>
            <p:cNvSpPr/>
            <p:nvPr/>
          </p:nvSpPr>
          <p:spPr>
            <a:xfrm rot="-1591371" flipH="1">
              <a:off x="239463" y="-151890"/>
              <a:ext cx="434754" cy="1080980"/>
            </a:xfrm>
            <a:prstGeom prst="flowChartManualInpu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Shape 32">
              <a:extLst>
                <a:ext uri="{FF2B5EF4-FFF2-40B4-BE49-F238E27FC236}">
                  <a16:creationId xmlns:a16="http://schemas.microsoft.com/office/drawing/2014/main" id="{6F581F69-8B82-EF47-A5F8-3C42FAF899E3}"/>
                </a:ext>
              </a:extLst>
            </p:cNvPr>
            <p:cNvSpPr/>
            <p:nvPr/>
          </p:nvSpPr>
          <p:spPr>
            <a:xfrm rot="-1591339" flipH="1">
              <a:off x="892401" y="-169347"/>
              <a:ext cx="504374" cy="1254067"/>
            </a:xfrm>
            <a:prstGeom prst="flowChartManualInput">
              <a:avLst/>
            </a:prstGeom>
            <a:solidFill>
              <a:srgbClr val="B7F7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Shape 33">
              <a:extLst>
                <a:ext uri="{FF2B5EF4-FFF2-40B4-BE49-F238E27FC236}">
                  <a16:creationId xmlns:a16="http://schemas.microsoft.com/office/drawing/2014/main" id="{E0B15989-8AA3-EE4A-A293-4901E64D7E45}"/>
                </a:ext>
              </a:extLst>
            </p:cNvPr>
            <p:cNvSpPr/>
            <p:nvPr/>
          </p:nvSpPr>
          <p:spPr>
            <a:xfrm rot="-1591322" flipH="1">
              <a:off x="1818452" y="-76292"/>
              <a:ext cx="229660" cy="571018"/>
            </a:xfrm>
            <a:prstGeom prst="flowChartManualInpu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Shape 34">
              <a:extLst>
                <a:ext uri="{FF2B5EF4-FFF2-40B4-BE49-F238E27FC236}">
                  <a16:creationId xmlns:a16="http://schemas.microsoft.com/office/drawing/2014/main" id="{9720B126-0F71-E649-9586-7007C9A6EFCA}"/>
                </a:ext>
              </a:extLst>
            </p:cNvPr>
            <p:cNvSpPr/>
            <p:nvPr/>
          </p:nvSpPr>
          <p:spPr>
            <a:xfrm rot="10800000">
              <a:off x="-32" y="70725"/>
              <a:ext cx="380284" cy="858147"/>
            </a:xfrm>
            <a:custGeom>
              <a:avLst/>
              <a:gdLst/>
              <a:ahLst/>
              <a:cxnLst/>
              <a:rect l="0" t="0" r="0" b="0"/>
              <a:pathLst>
                <a:path w="37596" h="84860" extrusionOk="0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</p:sp>
      </p:grpSp>
      <p:sp>
        <p:nvSpPr>
          <p:cNvPr id="16" name="Shape 35">
            <a:extLst>
              <a:ext uri="{FF2B5EF4-FFF2-40B4-BE49-F238E27FC236}">
                <a16:creationId xmlns:a16="http://schemas.microsoft.com/office/drawing/2014/main" id="{7F80051A-2AEC-FC43-9A9D-92CD355C5AF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85800" y="2421550"/>
            <a:ext cx="5074500" cy="1159800"/>
          </a:xfrm>
          <a:prstGeom prst="rect">
            <a:avLst/>
          </a:prstGeom>
          <a:solidFill>
            <a:srgbClr val="500766"/>
          </a:solidFill>
          <a:effectLst>
            <a:outerShdw blurRad="50800" dist="50800" dir="5400000" algn="ctr" rotWithShape="0">
              <a:srgbClr val="000000"/>
            </a:outerShdw>
          </a:effectLst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 spc="-150">
                <a:solidFill>
                  <a:srgbClr val="FFFFF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sp>
        <p:nvSpPr>
          <p:cNvPr id="17" name="Shape 36">
            <a:extLst>
              <a:ext uri="{FF2B5EF4-FFF2-40B4-BE49-F238E27FC236}">
                <a16:creationId xmlns:a16="http://schemas.microsoft.com/office/drawing/2014/main" id="{866FF8B6-A57F-954B-A55A-A829A9A550F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85800" y="3449654"/>
            <a:ext cx="5074500" cy="784800"/>
          </a:xfrm>
          <a:prstGeom prst="rect">
            <a:avLst/>
          </a:prstGeom>
          <a:solidFill>
            <a:srgbClr val="500766"/>
          </a:solidFill>
          <a:effectLst>
            <a:outerShdw blurRad="50800" dist="50800" dir="5400000" algn="ctr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pc="-150">
                <a:solidFill>
                  <a:srgbClr val="FFFFF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7708707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bg>
      <p:bgPr>
        <a:solidFill>
          <a:srgbClr val="FAFAFA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2822775" y="2161800"/>
            <a:ext cx="34983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Clr>
                <a:srgbClr val="00B2D6"/>
              </a:buClr>
              <a:buSzPts val="2400"/>
              <a:buFont typeface="Oswald"/>
              <a:buChar char="»"/>
              <a:defRPr sz="2400" spc="-150">
                <a:solidFill>
                  <a:srgbClr val="1C1C1C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Oswald"/>
              </a:defRPr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⋄"/>
              <a:defRPr sz="24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⋄"/>
              <a:defRPr sz="24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⋄"/>
              <a:defRPr sz="24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⋄"/>
              <a:defRPr sz="24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⋄"/>
              <a:defRPr sz="24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●"/>
              <a:defRPr sz="24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○"/>
              <a:defRPr sz="24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■"/>
              <a:defRPr sz="24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 dirty="0"/>
          </a:p>
        </p:txBody>
      </p:sp>
      <p:grpSp>
        <p:nvGrpSpPr>
          <p:cNvPr id="39" name="Shape 39"/>
          <p:cNvGrpSpPr/>
          <p:nvPr/>
        </p:nvGrpSpPr>
        <p:grpSpPr>
          <a:xfrm>
            <a:off x="5609666" y="2185857"/>
            <a:ext cx="3534604" cy="3432788"/>
            <a:chOff x="6172200" y="2656118"/>
            <a:chExt cx="2971754" cy="2886151"/>
          </a:xfrm>
        </p:grpSpPr>
        <p:sp>
          <p:nvSpPr>
            <p:cNvPr id="40" name="Shape 40"/>
            <p:cNvSpPr/>
            <p:nvPr/>
          </p:nvSpPr>
          <p:spPr>
            <a:xfrm rot="9208626" flipH="1">
              <a:off x="6704904" y="4110434"/>
              <a:ext cx="484232" cy="1204006"/>
            </a:xfrm>
            <a:prstGeom prst="flowChartManualInput">
              <a:avLst/>
            </a:prstGeom>
            <a:solidFill>
              <a:srgbClr val="1C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Shape 41"/>
            <p:cNvSpPr/>
            <p:nvPr/>
          </p:nvSpPr>
          <p:spPr>
            <a:xfrm rot="9208633" flipH="1">
              <a:off x="7804300" y="3279013"/>
              <a:ext cx="877624" cy="2182136"/>
            </a:xfrm>
            <a:prstGeom prst="flowChartManualInput">
              <a:avLst/>
            </a:prstGeom>
            <a:solidFill>
              <a:srgbClr val="500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Shape 42"/>
            <p:cNvSpPr/>
            <p:nvPr/>
          </p:nvSpPr>
          <p:spPr>
            <a:xfrm rot="9208606" flipH="1">
              <a:off x="7481789" y="4276913"/>
              <a:ext cx="408796" cy="1016449"/>
            </a:xfrm>
            <a:prstGeom prst="flowChartManualInput">
              <a:avLst/>
            </a:prstGeom>
            <a:solidFill>
              <a:srgbClr val="00B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Shape 43"/>
            <p:cNvSpPr/>
            <p:nvPr/>
          </p:nvSpPr>
          <p:spPr>
            <a:xfrm rot="9208678" flipH="1">
              <a:off x="6287617" y="4657701"/>
              <a:ext cx="229660" cy="571018"/>
            </a:xfrm>
            <a:prstGeom prst="flowChartManualInput">
              <a:avLst/>
            </a:prstGeom>
            <a:solidFill>
              <a:srgbClr val="FF6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Shape 44"/>
            <p:cNvSpPr/>
            <p:nvPr/>
          </p:nvSpPr>
          <p:spPr>
            <a:xfrm>
              <a:off x="8289303" y="2656118"/>
              <a:ext cx="854651" cy="1929080"/>
            </a:xfrm>
            <a:custGeom>
              <a:avLst/>
              <a:gdLst/>
              <a:ahLst/>
              <a:cxnLst/>
              <a:rect l="0" t="0" r="0" b="0"/>
              <a:pathLst>
                <a:path w="37596" h="84860" extrusionOk="0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B7F701"/>
            </a:solidFill>
            <a:ln>
              <a:noFill/>
            </a:ln>
          </p:spPr>
        </p:sp>
      </p:grpSp>
      <p:grpSp>
        <p:nvGrpSpPr>
          <p:cNvPr id="45" name="Shape 45"/>
          <p:cNvGrpSpPr/>
          <p:nvPr/>
        </p:nvGrpSpPr>
        <p:grpSpPr>
          <a:xfrm>
            <a:off x="0" y="-319573"/>
            <a:ext cx="3068579" cy="1910876"/>
            <a:chOff x="-32" y="-215963"/>
            <a:chExt cx="2163561" cy="1347300"/>
          </a:xfrm>
        </p:grpSpPr>
        <p:sp>
          <p:nvSpPr>
            <p:cNvPr id="46" name="Shape 46"/>
            <p:cNvSpPr/>
            <p:nvPr/>
          </p:nvSpPr>
          <p:spPr>
            <a:xfrm rot="-1591408" flipH="1">
              <a:off x="1362169" y="-63166"/>
              <a:ext cx="205103" cy="509980"/>
            </a:xfrm>
            <a:prstGeom prst="flowChartManualInput">
              <a:avLst/>
            </a:prstGeom>
            <a:solidFill>
              <a:srgbClr val="FF6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Shape 47"/>
            <p:cNvSpPr/>
            <p:nvPr/>
          </p:nvSpPr>
          <p:spPr>
            <a:xfrm rot="-1591371" flipH="1">
              <a:off x="239463" y="-151890"/>
              <a:ext cx="434754" cy="1080980"/>
            </a:xfrm>
            <a:prstGeom prst="flowChartManualInpu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Shape 48"/>
            <p:cNvSpPr/>
            <p:nvPr/>
          </p:nvSpPr>
          <p:spPr>
            <a:xfrm rot="-1591339" flipH="1">
              <a:off x="892401" y="-169347"/>
              <a:ext cx="504374" cy="1254067"/>
            </a:xfrm>
            <a:prstGeom prst="flowChartManualInput">
              <a:avLst/>
            </a:prstGeom>
            <a:solidFill>
              <a:srgbClr val="500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Shape 49"/>
            <p:cNvSpPr/>
            <p:nvPr/>
          </p:nvSpPr>
          <p:spPr>
            <a:xfrm rot="-1591322" flipH="1">
              <a:off x="1818452" y="-76292"/>
              <a:ext cx="229660" cy="571018"/>
            </a:xfrm>
            <a:prstGeom prst="flowChartManualInput">
              <a:avLst/>
            </a:prstGeom>
            <a:solidFill>
              <a:srgbClr val="00B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Shape 50"/>
            <p:cNvSpPr/>
            <p:nvPr/>
          </p:nvSpPr>
          <p:spPr>
            <a:xfrm rot="10800000">
              <a:off x="-32" y="70725"/>
              <a:ext cx="380284" cy="858147"/>
            </a:xfrm>
            <a:custGeom>
              <a:avLst/>
              <a:gdLst/>
              <a:ahLst/>
              <a:cxnLst/>
              <a:rect l="0" t="0" r="0" b="0"/>
              <a:pathLst>
                <a:path w="37596" h="84860" extrusionOk="0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</p:spPr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2EC7F38-DAB7-474C-8D10-E9A7C5B46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74219" y="4453777"/>
            <a:ext cx="870753" cy="67090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bg>
      <p:bgPr>
        <a:solidFill>
          <a:srgbClr val="FAFAFA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1031425" y="1149725"/>
            <a:ext cx="5760300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pc="-150">
                <a:solidFill>
                  <a:srgbClr val="1C1C1C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1031425" y="1777125"/>
            <a:ext cx="5760300" cy="2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00B2D6"/>
              </a:buClr>
              <a:buSzPts val="2000"/>
              <a:buChar char="»"/>
              <a:defRPr spc="-150">
                <a:solidFill>
                  <a:srgbClr val="1C1C1C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⋄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⋄"/>
              <a:defRPr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⋄"/>
              <a:defRPr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⋄"/>
              <a:defRPr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⋄"/>
              <a:defRPr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 dirty="0"/>
          </a:p>
        </p:txBody>
      </p:sp>
      <p:grpSp>
        <p:nvGrpSpPr>
          <p:cNvPr id="35" name="Shape 39">
            <a:extLst>
              <a:ext uri="{FF2B5EF4-FFF2-40B4-BE49-F238E27FC236}">
                <a16:creationId xmlns:a16="http://schemas.microsoft.com/office/drawing/2014/main" id="{F746ABE0-4EC8-4210-8AFD-8AA286DF5855}"/>
              </a:ext>
            </a:extLst>
          </p:cNvPr>
          <p:cNvGrpSpPr/>
          <p:nvPr userDrawn="1"/>
        </p:nvGrpSpPr>
        <p:grpSpPr>
          <a:xfrm>
            <a:off x="6198621" y="2678599"/>
            <a:ext cx="2945379" cy="2860536"/>
            <a:chOff x="6172200" y="2656118"/>
            <a:chExt cx="2971754" cy="2886151"/>
          </a:xfrm>
        </p:grpSpPr>
        <p:sp>
          <p:nvSpPr>
            <p:cNvPr id="36" name="Shape 40">
              <a:extLst>
                <a:ext uri="{FF2B5EF4-FFF2-40B4-BE49-F238E27FC236}">
                  <a16:creationId xmlns:a16="http://schemas.microsoft.com/office/drawing/2014/main" id="{B73C326A-8209-4E09-9BB6-55EC9F2C6605}"/>
                </a:ext>
              </a:extLst>
            </p:cNvPr>
            <p:cNvSpPr/>
            <p:nvPr/>
          </p:nvSpPr>
          <p:spPr>
            <a:xfrm rot="9208626" flipH="1">
              <a:off x="6704904" y="4110434"/>
              <a:ext cx="484232" cy="1204006"/>
            </a:xfrm>
            <a:prstGeom prst="flowChartManualInput">
              <a:avLst/>
            </a:prstGeom>
            <a:solidFill>
              <a:srgbClr val="1C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Shape 41">
              <a:extLst>
                <a:ext uri="{FF2B5EF4-FFF2-40B4-BE49-F238E27FC236}">
                  <a16:creationId xmlns:a16="http://schemas.microsoft.com/office/drawing/2014/main" id="{50661108-7F60-4202-A2F7-3EC3B68766EF}"/>
                </a:ext>
              </a:extLst>
            </p:cNvPr>
            <p:cNvSpPr/>
            <p:nvPr/>
          </p:nvSpPr>
          <p:spPr>
            <a:xfrm rot="9208633" flipH="1">
              <a:off x="7804300" y="3279013"/>
              <a:ext cx="877624" cy="2182136"/>
            </a:xfrm>
            <a:prstGeom prst="flowChartManualInput">
              <a:avLst/>
            </a:prstGeom>
            <a:solidFill>
              <a:srgbClr val="500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Shape 42">
              <a:extLst>
                <a:ext uri="{FF2B5EF4-FFF2-40B4-BE49-F238E27FC236}">
                  <a16:creationId xmlns:a16="http://schemas.microsoft.com/office/drawing/2014/main" id="{67503EB4-C22F-4C0B-9D1F-D715F7270DBB}"/>
                </a:ext>
              </a:extLst>
            </p:cNvPr>
            <p:cNvSpPr/>
            <p:nvPr/>
          </p:nvSpPr>
          <p:spPr>
            <a:xfrm rot="9208606" flipH="1">
              <a:off x="7481789" y="4276913"/>
              <a:ext cx="408796" cy="1016449"/>
            </a:xfrm>
            <a:prstGeom prst="flowChartManualInput">
              <a:avLst/>
            </a:prstGeom>
            <a:solidFill>
              <a:srgbClr val="00B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Shape 43">
              <a:extLst>
                <a:ext uri="{FF2B5EF4-FFF2-40B4-BE49-F238E27FC236}">
                  <a16:creationId xmlns:a16="http://schemas.microsoft.com/office/drawing/2014/main" id="{A238B013-16A6-449D-A43F-4B2B6759CDF9}"/>
                </a:ext>
              </a:extLst>
            </p:cNvPr>
            <p:cNvSpPr/>
            <p:nvPr/>
          </p:nvSpPr>
          <p:spPr>
            <a:xfrm rot="9208678" flipH="1">
              <a:off x="6287617" y="4657701"/>
              <a:ext cx="229660" cy="571018"/>
            </a:xfrm>
            <a:prstGeom prst="flowChartManualInput">
              <a:avLst/>
            </a:prstGeom>
            <a:solidFill>
              <a:srgbClr val="FF6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Shape 44">
              <a:extLst>
                <a:ext uri="{FF2B5EF4-FFF2-40B4-BE49-F238E27FC236}">
                  <a16:creationId xmlns:a16="http://schemas.microsoft.com/office/drawing/2014/main" id="{844B67BA-75B6-4169-8A43-5484C20079C1}"/>
                </a:ext>
              </a:extLst>
            </p:cNvPr>
            <p:cNvSpPr/>
            <p:nvPr/>
          </p:nvSpPr>
          <p:spPr>
            <a:xfrm>
              <a:off x="8289303" y="2656118"/>
              <a:ext cx="854651" cy="1929080"/>
            </a:xfrm>
            <a:custGeom>
              <a:avLst/>
              <a:gdLst/>
              <a:ahLst/>
              <a:cxnLst/>
              <a:rect l="0" t="0" r="0" b="0"/>
              <a:pathLst>
                <a:path w="37596" h="84860" extrusionOk="0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B7F701"/>
            </a:solidFill>
            <a:ln>
              <a:noFill/>
            </a:ln>
          </p:spPr>
        </p:sp>
      </p:grpSp>
      <p:grpSp>
        <p:nvGrpSpPr>
          <p:cNvPr id="41" name="Shape 45">
            <a:extLst>
              <a:ext uri="{FF2B5EF4-FFF2-40B4-BE49-F238E27FC236}">
                <a16:creationId xmlns:a16="http://schemas.microsoft.com/office/drawing/2014/main" id="{9A3B26E6-9F4B-4F7A-9657-AD4360264B51}"/>
              </a:ext>
            </a:extLst>
          </p:cNvPr>
          <p:cNvGrpSpPr/>
          <p:nvPr userDrawn="1"/>
        </p:nvGrpSpPr>
        <p:grpSpPr>
          <a:xfrm>
            <a:off x="0" y="-230737"/>
            <a:ext cx="2163520" cy="1347275"/>
            <a:chOff x="-32" y="-215963"/>
            <a:chExt cx="2163561" cy="1347300"/>
          </a:xfrm>
        </p:grpSpPr>
        <p:sp>
          <p:nvSpPr>
            <p:cNvPr id="42" name="Shape 46">
              <a:extLst>
                <a:ext uri="{FF2B5EF4-FFF2-40B4-BE49-F238E27FC236}">
                  <a16:creationId xmlns:a16="http://schemas.microsoft.com/office/drawing/2014/main" id="{203B3CA4-359C-4DC1-A096-094A655C4486}"/>
                </a:ext>
              </a:extLst>
            </p:cNvPr>
            <p:cNvSpPr/>
            <p:nvPr/>
          </p:nvSpPr>
          <p:spPr>
            <a:xfrm rot="-1591408" flipH="1">
              <a:off x="1362169" y="-63166"/>
              <a:ext cx="205103" cy="509980"/>
            </a:xfrm>
            <a:prstGeom prst="flowChartManualInput">
              <a:avLst/>
            </a:prstGeom>
            <a:solidFill>
              <a:srgbClr val="FF6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Shape 47">
              <a:extLst>
                <a:ext uri="{FF2B5EF4-FFF2-40B4-BE49-F238E27FC236}">
                  <a16:creationId xmlns:a16="http://schemas.microsoft.com/office/drawing/2014/main" id="{B05694C3-7F0E-4593-B113-DD8B03A3F69D}"/>
                </a:ext>
              </a:extLst>
            </p:cNvPr>
            <p:cNvSpPr/>
            <p:nvPr/>
          </p:nvSpPr>
          <p:spPr>
            <a:xfrm rot="-1591371" flipH="1">
              <a:off x="239463" y="-151890"/>
              <a:ext cx="434754" cy="1080980"/>
            </a:xfrm>
            <a:prstGeom prst="flowChartManualInpu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Shape 48">
              <a:extLst>
                <a:ext uri="{FF2B5EF4-FFF2-40B4-BE49-F238E27FC236}">
                  <a16:creationId xmlns:a16="http://schemas.microsoft.com/office/drawing/2014/main" id="{BE6720A8-116A-4C43-AC25-16438687868A}"/>
                </a:ext>
              </a:extLst>
            </p:cNvPr>
            <p:cNvSpPr/>
            <p:nvPr/>
          </p:nvSpPr>
          <p:spPr>
            <a:xfrm rot="-1591339" flipH="1">
              <a:off x="892401" y="-169347"/>
              <a:ext cx="504374" cy="1254067"/>
            </a:xfrm>
            <a:prstGeom prst="flowChartManualInput">
              <a:avLst/>
            </a:prstGeom>
            <a:solidFill>
              <a:srgbClr val="500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Shape 49">
              <a:extLst>
                <a:ext uri="{FF2B5EF4-FFF2-40B4-BE49-F238E27FC236}">
                  <a16:creationId xmlns:a16="http://schemas.microsoft.com/office/drawing/2014/main" id="{7450EACD-71F8-42BC-B592-A94FF4260B66}"/>
                </a:ext>
              </a:extLst>
            </p:cNvPr>
            <p:cNvSpPr/>
            <p:nvPr/>
          </p:nvSpPr>
          <p:spPr>
            <a:xfrm rot="-1591322" flipH="1">
              <a:off x="1818452" y="-76292"/>
              <a:ext cx="229660" cy="571018"/>
            </a:xfrm>
            <a:prstGeom prst="flowChartManualInput">
              <a:avLst/>
            </a:prstGeom>
            <a:solidFill>
              <a:srgbClr val="00B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Shape 50">
              <a:extLst>
                <a:ext uri="{FF2B5EF4-FFF2-40B4-BE49-F238E27FC236}">
                  <a16:creationId xmlns:a16="http://schemas.microsoft.com/office/drawing/2014/main" id="{5EE95FF0-B64D-4426-BC91-36840BCC4503}"/>
                </a:ext>
              </a:extLst>
            </p:cNvPr>
            <p:cNvSpPr/>
            <p:nvPr/>
          </p:nvSpPr>
          <p:spPr>
            <a:xfrm rot="10800000">
              <a:off x="-32" y="70725"/>
              <a:ext cx="380284" cy="858147"/>
            </a:xfrm>
            <a:custGeom>
              <a:avLst/>
              <a:gdLst/>
              <a:ahLst/>
              <a:cxnLst/>
              <a:rect l="0" t="0" r="0" b="0"/>
              <a:pathLst>
                <a:path w="37596" h="84860" extrusionOk="0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</p:spPr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EF6E188-783A-4B10-91D8-6E0AE4FDC5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5373" y="4583716"/>
            <a:ext cx="693229" cy="5341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1031425" y="1149725"/>
            <a:ext cx="5760300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pc="-150">
                <a:solidFill>
                  <a:srgbClr val="50076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2" name="Shape 45">
            <a:extLst>
              <a:ext uri="{FF2B5EF4-FFF2-40B4-BE49-F238E27FC236}">
                <a16:creationId xmlns:a16="http://schemas.microsoft.com/office/drawing/2014/main" id="{59B8DF00-51B8-4BF9-9404-671F87185EB0}"/>
              </a:ext>
            </a:extLst>
          </p:cNvPr>
          <p:cNvGrpSpPr/>
          <p:nvPr userDrawn="1"/>
        </p:nvGrpSpPr>
        <p:grpSpPr>
          <a:xfrm>
            <a:off x="0" y="-230737"/>
            <a:ext cx="2163520" cy="1347275"/>
            <a:chOff x="-32" y="-215963"/>
            <a:chExt cx="2163561" cy="1347300"/>
          </a:xfrm>
        </p:grpSpPr>
        <p:sp>
          <p:nvSpPr>
            <p:cNvPr id="23" name="Shape 46">
              <a:extLst>
                <a:ext uri="{FF2B5EF4-FFF2-40B4-BE49-F238E27FC236}">
                  <a16:creationId xmlns:a16="http://schemas.microsoft.com/office/drawing/2014/main" id="{4CD628D2-67E4-4331-BEF4-76E388E4DDD4}"/>
                </a:ext>
              </a:extLst>
            </p:cNvPr>
            <p:cNvSpPr/>
            <p:nvPr/>
          </p:nvSpPr>
          <p:spPr>
            <a:xfrm rot="-1591408" flipH="1">
              <a:off x="1362169" y="-63166"/>
              <a:ext cx="205103" cy="509980"/>
            </a:xfrm>
            <a:prstGeom prst="flowChartManualInput">
              <a:avLst/>
            </a:prstGeom>
            <a:solidFill>
              <a:srgbClr val="FF6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Shape 47">
              <a:extLst>
                <a:ext uri="{FF2B5EF4-FFF2-40B4-BE49-F238E27FC236}">
                  <a16:creationId xmlns:a16="http://schemas.microsoft.com/office/drawing/2014/main" id="{8466419E-DABC-40B8-BB1D-C8DC41AFF663}"/>
                </a:ext>
              </a:extLst>
            </p:cNvPr>
            <p:cNvSpPr/>
            <p:nvPr/>
          </p:nvSpPr>
          <p:spPr>
            <a:xfrm rot="-1591371" flipH="1">
              <a:off x="239463" y="-151890"/>
              <a:ext cx="434754" cy="1080980"/>
            </a:xfrm>
            <a:prstGeom prst="flowChartManualInpu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Shape 48">
              <a:extLst>
                <a:ext uri="{FF2B5EF4-FFF2-40B4-BE49-F238E27FC236}">
                  <a16:creationId xmlns:a16="http://schemas.microsoft.com/office/drawing/2014/main" id="{B2AA98D6-B329-4FC6-AA00-2FF7EA33BF1E}"/>
                </a:ext>
              </a:extLst>
            </p:cNvPr>
            <p:cNvSpPr/>
            <p:nvPr/>
          </p:nvSpPr>
          <p:spPr>
            <a:xfrm rot="-1591339" flipH="1">
              <a:off x="892401" y="-169347"/>
              <a:ext cx="504374" cy="1254067"/>
            </a:xfrm>
            <a:prstGeom prst="flowChartManualInput">
              <a:avLst/>
            </a:prstGeom>
            <a:solidFill>
              <a:srgbClr val="500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Shape 49">
              <a:extLst>
                <a:ext uri="{FF2B5EF4-FFF2-40B4-BE49-F238E27FC236}">
                  <a16:creationId xmlns:a16="http://schemas.microsoft.com/office/drawing/2014/main" id="{7953675D-F646-44DF-8546-D6E994FD331D}"/>
                </a:ext>
              </a:extLst>
            </p:cNvPr>
            <p:cNvSpPr/>
            <p:nvPr/>
          </p:nvSpPr>
          <p:spPr>
            <a:xfrm rot="-1591322" flipH="1">
              <a:off x="1818452" y="-76292"/>
              <a:ext cx="229660" cy="571018"/>
            </a:xfrm>
            <a:prstGeom prst="flowChartManualInput">
              <a:avLst/>
            </a:prstGeom>
            <a:solidFill>
              <a:srgbClr val="00B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Shape 50">
              <a:extLst>
                <a:ext uri="{FF2B5EF4-FFF2-40B4-BE49-F238E27FC236}">
                  <a16:creationId xmlns:a16="http://schemas.microsoft.com/office/drawing/2014/main" id="{AFE84068-D4EB-49FD-8805-E40AD7237D6C}"/>
                </a:ext>
              </a:extLst>
            </p:cNvPr>
            <p:cNvSpPr/>
            <p:nvPr/>
          </p:nvSpPr>
          <p:spPr>
            <a:xfrm rot="10800000">
              <a:off x="-32" y="70725"/>
              <a:ext cx="380284" cy="858147"/>
            </a:xfrm>
            <a:custGeom>
              <a:avLst/>
              <a:gdLst/>
              <a:ahLst/>
              <a:cxnLst/>
              <a:rect l="0" t="0" r="0" b="0"/>
              <a:pathLst>
                <a:path w="37596" h="84860" extrusionOk="0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</p:spPr>
        </p:sp>
      </p:grpSp>
      <p:grpSp>
        <p:nvGrpSpPr>
          <p:cNvPr id="28" name="Shape 39">
            <a:extLst>
              <a:ext uri="{FF2B5EF4-FFF2-40B4-BE49-F238E27FC236}">
                <a16:creationId xmlns:a16="http://schemas.microsoft.com/office/drawing/2014/main" id="{BC94EB29-F4BD-475D-9934-C59466798DB0}"/>
              </a:ext>
            </a:extLst>
          </p:cNvPr>
          <p:cNvGrpSpPr/>
          <p:nvPr userDrawn="1"/>
        </p:nvGrpSpPr>
        <p:grpSpPr>
          <a:xfrm>
            <a:off x="6198621" y="2678599"/>
            <a:ext cx="2945379" cy="2860536"/>
            <a:chOff x="6172200" y="2656118"/>
            <a:chExt cx="2971754" cy="2886151"/>
          </a:xfrm>
        </p:grpSpPr>
        <p:sp>
          <p:nvSpPr>
            <p:cNvPr id="29" name="Shape 40">
              <a:extLst>
                <a:ext uri="{FF2B5EF4-FFF2-40B4-BE49-F238E27FC236}">
                  <a16:creationId xmlns:a16="http://schemas.microsoft.com/office/drawing/2014/main" id="{C829382C-2F58-4AC2-8E1E-20FD5433A32A}"/>
                </a:ext>
              </a:extLst>
            </p:cNvPr>
            <p:cNvSpPr/>
            <p:nvPr/>
          </p:nvSpPr>
          <p:spPr>
            <a:xfrm rot="9208626" flipH="1">
              <a:off x="6704904" y="4110434"/>
              <a:ext cx="484232" cy="1204006"/>
            </a:xfrm>
            <a:prstGeom prst="flowChartManualInput">
              <a:avLst/>
            </a:prstGeom>
            <a:solidFill>
              <a:srgbClr val="1C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Shape 41">
              <a:extLst>
                <a:ext uri="{FF2B5EF4-FFF2-40B4-BE49-F238E27FC236}">
                  <a16:creationId xmlns:a16="http://schemas.microsoft.com/office/drawing/2014/main" id="{1A768327-7640-4A3B-8E84-8C91C6F1B595}"/>
                </a:ext>
              </a:extLst>
            </p:cNvPr>
            <p:cNvSpPr/>
            <p:nvPr/>
          </p:nvSpPr>
          <p:spPr>
            <a:xfrm rot="9208633" flipH="1">
              <a:off x="7804300" y="3279013"/>
              <a:ext cx="877624" cy="2182136"/>
            </a:xfrm>
            <a:prstGeom prst="flowChartManualInput">
              <a:avLst/>
            </a:prstGeom>
            <a:solidFill>
              <a:srgbClr val="500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Shape 42">
              <a:extLst>
                <a:ext uri="{FF2B5EF4-FFF2-40B4-BE49-F238E27FC236}">
                  <a16:creationId xmlns:a16="http://schemas.microsoft.com/office/drawing/2014/main" id="{57EB6E3E-70F2-451F-BC70-12D0BCA3AA06}"/>
                </a:ext>
              </a:extLst>
            </p:cNvPr>
            <p:cNvSpPr/>
            <p:nvPr/>
          </p:nvSpPr>
          <p:spPr>
            <a:xfrm rot="9208606" flipH="1">
              <a:off x="7481789" y="4276913"/>
              <a:ext cx="408796" cy="1016449"/>
            </a:xfrm>
            <a:prstGeom prst="flowChartManualInput">
              <a:avLst/>
            </a:prstGeom>
            <a:solidFill>
              <a:srgbClr val="00B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Shape 43">
              <a:extLst>
                <a:ext uri="{FF2B5EF4-FFF2-40B4-BE49-F238E27FC236}">
                  <a16:creationId xmlns:a16="http://schemas.microsoft.com/office/drawing/2014/main" id="{1297B30D-4B86-4CFC-97BC-5FE2F425AAD8}"/>
                </a:ext>
              </a:extLst>
            </p:cNvPr>
            <p:cNvSpPr/>
            <p:nvPr/>
          </p:nvSpPr>
          <p:spPr>
            <a:xfrm rot="9208678" flipH="1">
              <a:off x="6287617" y="4657701"/>
              <a:ext cx="229660" cy="571018"/>
            </a:xfrm>
            <a:prstGeom prst="flowChartManualInput">
              <a:avLst/>
            </a:prstGeom>
            <a:solidFill>
              <a:srgbClr val="FF6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Shape 44">
              <a:extLst>
                <a:ext uri="{FF2B5EF4-FFF2-40B4-BE49-F238E27FC236}">
                  <a16:creationId xmlns:a16="http://schemas.microsoft.com/office/drawing/2014/main" id="{F6418814-0EAB-48CF-A8E3-5B1E56940F25}"/>
                </a:ext>
              </a:extLst>
            </p:cNvPr>
            <p:cNvSpPr/>
            <p:nvPr/>
          </p:nvSpPr>
          <p:spPr>
            <a:xfrm>
              <a:off x="8289303" y="2656118"/>
              <a:ext cx="854651" cy="1929080"/>
            </a:xfrm>
            <a:custGeom>
              <a:avLst/>
              <a:gdLst/>
              <a:ahLst/>
              <a:cxnLst/>
              <a:rect l="0" t="0" r="0" b="0"/>
              <a:pathLst>
                <a:path w="37596" h="84860" extrusionOk="0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B7F701"/>
            </a:solidFill>
            <a:ln>
              <a:noFill/>
            </a:ln>
          </p:spPr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4AAC43A-24F3-48C6-80A3-F32AE4D731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85667" y="4588814"/>
            <a:ext cx="721141" cy="5556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Shape 45">
            <a:extLst>
              <a:ext uri="{FF2B5EF4-FFF2-40B4-BE49-F238E27FC236}">
                <a16:creationId xmlns:a16="http://schemas.microsoft.com/office/drawing/2014/main" id="{D5C068AD-F417-41D3-AD00-BC0689DB4808}"/>
              </a:ext>
            </a:extLst>
          </p:cNvPr>
          <p:cNvGrpSpPr/>
          <p:nvPr userDrawn="1"/>
        </p:nvGrpSpPr>
        <p:grpSpPr>
          <a:xfrm>
            <a:off x="0" y="-230737"/>
            <a:ext cx="2163520" cy="1347275"/>
            <a:chOff x="-32" y="-215963"/>
            <a:chExt cx="2163561" cy="1347300"/>
          </a:xfrm>
        </p:grpSpPr>
        <p:sp>
          <p:nvSpPr>
            <p:cNvPr id="22" name="Shape 46">
              <a:extLst>
                <a:ext uri="{FF2B5EF4-FFF2-40B4-BE49-F238E27FC236}">
                  <a16:creationId xmlns:a16="http://schemas.microsoft.com/office/drawing/2014/main" id="{6AE8B067-39BD-4870-BDBE-5C802099C5A8}"/>
                </a:ext>
              </a:extLst>
            </p:cNvPr>
            <p:cNvSpPr/>
            <p:nvPr/>
          </p:nvSpPr>
          <p:spPr>
            <a:xfrm rot="-1591408" flipH="1">
              <a:off x="1362169" y="-63166"/>
              <a:ext cx="205103" cy="509980"/>
            </a:xfrm>
            <a:prstGeom prst="flowChartManualInput">
              <a:avLst/>
            </a:prstGeom>
            <a:solidFill>
              <a:srgbClr val="FF6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Shape 47">
              <a:extLst>
                <a:ext uri="{FF2B5EF4-FFF2-40B4-BE49-F238E27FC236}">
                  <a16:creationId xmlns:a16="http://schemas.microsoft.com/office/drawing/2014/main" id="{62147424-1FE4-4C86-99AA-8039220AEBD7}"/>
                </a:ext>
              </a:extLst>
            </p:cNvPr>
            <p:cNvSpPr/>
            <p:nvPr/>
          </p:nvSpPr>
          <p:spPr>
            <a:xfrm rot="-1591371" flipH="1">
              <a:off x="239463" y="-151890"/>
              <a:ext cx="434754" cy="1080980"/>
            </a:xfrm>
            <a:prstGeom prst="flowChartManualInpu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Shape 48">
              <a:extLst>
                <a:ext uri="{FF2B5EF4-FFF2-40B4-BE49-F238E27FC236}">
                  <a16:creationId xmlns:a16="http://schemas.microsoft.com/office/drawing/2014/main" id="{6554C045-6066-4FCE-A95D-CE0C340E27B2}"/>
                </a:ext>
              </a:extLst>
            </p:cNvPr>
            <p:cNvSpPr/>
            <p:nvPr/>
          </p:nvSpPr>
          <p:spPr>
            <a:xfrm rot="-1591339" flipH="1">
              <a:off x="892401" y="-169347"/>
              <a:ext cx="504374" cy="1254067"/>
            </a:xfrm>
            <a:prstGeom prst="flowChartManualInput">
              <a:avLst/>
            </a:prstGeom>
            <a:solidFill>
              <a:srgbClr val="500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Shape 49">
              <a:extLst>
                <a:ext uri="{FF2B5EF4-FFF2-40B4-BE49-F238E27FC236}">
                  <a16:creationId xmlns:a16="http://schemas.microsoft.com/office/drawing/2014/main" id="{7BB20C99-B1DB-4A6C-AB43-120124C77154}"/>
                </a:ext>
              </a:extLst>
            </p:cNvPr>
            <p:cNvSpPr/>
            <p:nvPr/>
          </p:nvSpPr>
          <p:spPr>
            <a:xfrm rot="-1591322" flipH="1">
              <a:off x="1818452" y="-76292"/>
              <a:ext cx="229660" cy="571018"/>
            </a:xfrm>
            <a:prstGeom prst="flowChartManualInput">
              <a:avLst/>
            </a:prstGeom>
            <a:solidFill>
              <a:srgbClr val="00B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Shape 50">
              <a:extLst>
                <a:ext uri="{FF2B5EF4-FFF2-40B4-BE49-F238E27FC236}">
                  <a16:creationId xmlns:a16="http://schemas.microsoft.com/office/drawing/2014/main" id="{7344A7D9-E604-4F54-B0D6-7098B808FF92}"/>
                </a:ext>
              </a:extLst>
            </p:cNvPr>
            <p:cNvSpPr/>
            <p:nvPr/>
          </p:nvSpPr>
          <p:spPr>
            <a:xfrm rot="10800000">
              <a:off x="-32" y="70725"/>
              <a:ext cx="380284" cy="858147"/>
            </a:xfrm>
            <a:custGeom>
              <a:avLst/>
              <a:gdLst/>
              <a:ahLst/>
              <a:cxnLst/>
              <a:rect l="0" t="0" r="0" b="0"/>
              <a:pathLst>
                <a:path w="37596" h="84860" extrusionOk="0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</p:spPr>
        </p:sp>
      </p:grpSp>
      <p:grpSp>
        <p:nvGrpSpPr>
          <p:cNvPr id="27" name="Shape 39">
            <a:extLst>
              <a:ext uri="{FF2B5EF4-FFF2-40B4-BE49-F238E27FC236}">
                <a16:creationId xmlns:a16="http://schemas.microsoft.com/office/drawing/2014/main" id="{31DC7AB6-F555-4B72-8CE9-D72BEFCA64F8}"/>
              </a:ext>
            </a:extLst>
          </p:cNvPr>
          <p:cNvGrpSpPr/>
          <p:nvPr userDrawn="1"/>
        </p:nvGrpSpPr>
        <p:grpSpPr>
          <a:xfrm>
            <a:off x="6198621" y="2688538"/>
            <a:ext cx="2945379" cy="2860536"/>
            <a:chOff x="6172200" y="2656118"/>
            <a:chExt cx="2971754" cy="2886151"/>
          </a:xfrm>
        </p:grpSpPr>
        <p:sp>
          <p:nvSpPr>
            <p:cNvPr id="28" name="Shape 40">
              <a:extLst>
                <a:ext uri="{FF2B5EF4-FFF2-40B4-BE49-F238E27FC236}">
                  <a16:creationId xmlns:a16="http://schemas.microsoft.com/office/drawing/2014/main" id="{7BD44D4B-9008-45E0-AF78-630F7FC21885}"/>
                </a:ext>
              </a:extLst>
            </p:cNvPr>
            <p:cNvSpPr/>
            <p:nvPr/>
          </p:nvSpPr>
          <p:spPr>
            <a:xfrm rot="9208626" flipH="1">
              <a:off x="6704904" y="4110434"/>
              <a:ext cx="484232" cy="1204006"/>
            </a:xfrm>
            <a:prstGeom prst="flowChartManualInput">
              <a:avLst/>
            </a:prstGeom>
            <a:solidFill>
              <a:srgbClr val="1C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Shape 41">
              <a:extLst>
                <a:ext uri="{FF2B5EF4-FFF2-40B4-BE49-F238E27FC236}">
                  <a16:creationId xmlns:a16="http://schemas.microsoft.com/office/drawing/2014/main" id="{3446E6CF-0910-4675-BD6E-FD28B047F4DA}"/>
                </a:ext>
              </a:extLst>
            </p:cNvPr>
            <p:cNvSpPr/>
            <p:nvPr/>
          </p:nvSpPr>
          <p:spPr>
            <a:xfrm rot="9208633" flipH="1">
              <a:off x="7804300" y="3279013"/>
              <a:ext cx="877624" cy="2182136"/>
            </a:xfrm>
            <a:prstGeom prst="flowChartManualInput">
              <a:avLst/>
            </a:prstGeom>
            <a:solidFill>
              <a:srgbClr val="500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Shape 42">
              <a:extLst>
                <a:ext uri="{FF2B5EF4-FFF2-40B4-BE49-F238E27FC236}">
                  <a16:creationId xmlns:a16="http://schemas.microsoft.com/office/drawing/2014/main" id="{D9E77D1F-22AD-49BA-A418-7D8519B9A086}"/>
                </a:ext>
              </a:extLst>
            </p:cNvPr>
            <p:cNvSpPr/>
            <p:nvPr/>
          </p:nvSpPr>
          <p:spPr>
            <a:xfrm rot="9208606" flipH="1">
              <a:off x="7481789" y="4276913"/>
              <a:ext cx="408796" cy="1016449"/>
            </a:xfrm>
            <a:prstGeom prst="flowChartManualInput">
              <a:avLst/>
            </a:prstGeom>
            <a:solidFill>
              <a:srgbClr val="00B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Shape 43">
              <a:extLst>
                <a:ext uri="{FF2B5EF4-FFF2-40B4-BE49-F238E27FC236}">
                  <a16:creationId xmlns:a16="http://schemas.microsoft.com/office/drawing/2014/main" id="{F3C23E9F-1355-435B-BA95-4B6C2F19E9A1}"/>
                </a:ext>
              </a:extLst>
            </p:cNvPr>
            <p:cNvSpPr/>
            <p:nvPr/>
          </p:nvSpPr>
          <p:spPr>
            <a:xfrm rot="9208678" flipH="1">
              <a:off x="6287617" y="4657701"/>
              <a:ext cx="229660" cy="571018"/>
            </a:xfrm>
            <a:prstGeom prst="flowChartManualInput">
              <a:avLst/>
            </a:prstGeom>
            <a:solidFill>
              <a:srgbClr val="FF6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Shape 44">
              <a:extLst>
                <a:ext uri="{FF2B5EF4-FFF2-40B4-BE49-F238E27FC236}">
                  <a16:creationId xmlns:a16="http://schemas.microsoft.com/office/drawing/2014/main" id="{43B45B3B-63A4-41CB-9CAD-9BA1DE5C4D18}"/>
                </a:ext>
              </a:extLst>
            </p:cNvPr>
            <p:cNvSpPr/>
            <p:nvPr/>
          </p:nvSpPr>
          <p:spPr>
            <a:xfrm>
              <a:off x="8289303" y="2656118"/>
              <a:ext cx="854651" cy="1929080"/>
            </a:xfrm>
            <a:custGeom>
              <a:avLst/>
              <a:gdLst/>
              <a:ahLst/>
              <a:cxnLst/>
              <a:rect l="0" t="0" r="0" b="0"/>
              <a:pathLst>
                <a:path w="37596" h="84860" extrusionOk="0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B7F701"/>
            </a:solidFill>
            <a:ln>
              <a:noFill/>
            </a:ln>
          </p:spPr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2A3B4F2-9D7D-4979-8F46-D094A8DDB2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83141" y="4569988"/>
            <a:ext cx="735739" cy="5668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ransparent Shapes">
    <p:bg>
      <p:bgPr>
        <a:solidFill>
          <a:schemeClr val="accent1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Shape 141"/>
          <p:cNvGrpSpPr/>
          <p:nvPr/>
        </p:nvGrpSpPr>
        <p:grpSpPr>
          <a:xfrm>
            <a:off x="6172200" y="2656118"/>
            <a:ext cx="2971754" cy="2886151"/>
            <a:chOff x="6172200" y="2656118"/>
            <a:chExt cx="2971754" cy="2886151"/>
          </a:xfrm>
        </p:grpSpPr>
        <p:sp>
          <p:nvSpPr>
            <p:cNvPr id="142" name="Shape 142"/>
            <p:cNvSpPr/>
            <p:nvPr/>
          </p:nvSpPr>
          <p:spPr>
            <a:xfrm rot="9208626" flipH="1">
              <a:off x="6704904" y="4110434"/>
              <a:ext cx="484232" cy="1204006"/>
            </a:xfrm>
            <a:prstGeom prst="flowChartManualInput">
              <a:avLst/>
            </a:prstGeom>
            <a:solidFill>
              <a:srgbClr val="FFFFFF">
                <a:alpha val="3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Shape 143"/>
            <p:cNvSpPr/>
            <p:nvPr/>
          </p:nvSpPr>
          <p:spPr>
            <a:xfrm rot="9208633" flipH="1">
              <a:off x="7804300" y="3279013"/>
              <a:ext cx="877624" cy="2182136"/>
            </a:xfrm>
            <a:prstGeom prst="flowChartManualInput">
              <a:avLst/>
            </a:prstGeom>
            <a:solidFill>
              <a:srgbClr val="FFFFFF">
                <a:alpha val="3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Shape 144"/>
            <p:cNvSpPr/>
            <p:nvPr/>
          </p:nvSpPr>
          <p:spPr>
            <a:xfrm rot="9208606" flipH="1">
              <a:off x="7481789" y="4276913"/>
              <a:ext cx="408796" cy="1016449"/>
            </a:xfrm>
            <a:prstGeom prst="flowChartManualInput">
              <a:avLst/>
            </a:prstGeom>
            <a:solidFill>
              <a:srgbClr val="FFFFFF">
                <a:alpha val="3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Shape 145"/>
            <p:cNvSpPr/>
            <p:nvPr/>
          </p:nvSpPr>
          <p:spPr>
            <a:xfrm rot="9208678" flipH="1">
              <a:off x="6287617" y="4657701"/>
              <a:ext cx="229660" cy="571018"/>
            </a:xfrm>
            <a:prstGeom prst="flowChartManualInput">
              <a:avLst/>
            </a:prstGeom>
            <a:solidFill>
              <a:srgbClr val="FFFFFF">
                <a:alpha val="3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Shape 146"/>
            <p:cNvSpPr/>
            <p:nvPr/>
          </p:nvSpPr>
          <p:spPr>
            <a:xfrm>
              <a:off x="8289303" y="2656118"/>
              <a:ext cx="854651" cy="1929080"/>
            </a:xfrm>
            <a:custGeom>
              <a:avLst/>
              <a:gdLst/>
              <a:ahLst/>
              <a:cxnLst/>
              <a:rect l="0" t="0" r="0" b="0"/>
              <a:pathLst>
                <a:path w="37596" h="84860" extrusionOk="0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FFFFFF">
                <a:alpha val="33460"/>
              </a:srgbClr>
            </a:solidFill>
            <a:ln>
              <a:noFill/>
            </a:ln>
          </p:spPr>
        </p:sp>
      </p:grpSp>
      <p:grpSp>
        <p:nvGrpSpPr>
          <p:cNvPr id="147" name="Shape 147"/>
          <p:cNvGrpSpPr/>
          <p:nvPr/>
        </p:nvGrpSpPr>
        <p:grpSpPr>
          <a:xfrm>
            <a:off x="-32" y="-228027"/>
            <a:ext cx="2163561" cy="1347300"/>
            <a:chOff x="-32" y="-215963"/>
            <a:chExt cx="2163561" cy="1347300"/>
          </a:xfrm>
        </p:grpSpPr>
        <p:sp>
          <p:nvSpPr>
            <p:cNvPr id="148" name="Shape 148"/>
            <p:cNvSpPr/>
            <p:nvPr/>
          </p:nvSpPr>
          <p:spPr>
            <a:xfrm rot="-1591408" flipH="1">
              <a:off x="1362169" y="-63166"/>
              <a:ext cx="205103" cy="509980"/>
            </a:xfrm>
            <a:prstGeom prst="flowChartManualInput">
              <a:avLst/>
            </a:prstGeom>
            <a:solidFill>
              <a:srgbClr val="FFFFFF">
                <a:alpha val="3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Shape 149"/>
            <p:cNvSpPr/>
            <p:nvPr/>
          </p:nvSpPr>
          <p:spPr>
            <a:xfrm rot="-1591371" flipH="1">
              <a:off x="239463" y="-151890"/>
              <a:ext cx="434754" cy="1080980"/>
            </a:xfrm>
            <a:prstGeom prst="flowChartManualInput">
              <a:avLst/>
            </a:prstGeom>
            <a:solidFill>
              <a:srgbClr val="FFFFFF">
                <a:alpha val="3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Shape 150"/>
            <p:cNvSpPr/>
            <p:nvPr/>
          </p:nvSpPr>
          <p:spPr>
            <a:xfrm rot="-1591339" flipH="1">
              <a:off x="892401" y="-169347"/>
              <a:ext cx="504374" cy="1254067"/>
            </a:xfrm>
            <a:prstGeom prst="flowChartManualInput">
              <a:avLst/>
            </a:prstGeom>
            <a:solidFill>
              <a:srgbClr val="FFFFFF">
                <a:alpha val="3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Shape 151"/>
            <p:cNvSpPr/>
            <p:nvPr/>
          </p:nvSpPr>
          <p:spPr>
            <a:xfrm rot="-1591322" flipH="1">
              <a:off x="1818452" y="-76292"/>
              <a:ext cx="229660" cy="571018"/>
            </a:xfrm>
            <a:prstGeom prst="flowChartManualInput">
              <a:avLst/>
            </a:prstGeom>
            <a:solidFill>
              <a:srgbClr val="FFFFFF">
                <a:alpha val="3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Shape 152"/>
            <p:cNvSpPr/>
            <p:nvPr/>
          </p:nvSpPr>
          <p:spPr>
            <a:xfrm rot="10800000">
              <a:off x="-32" y="70725"/>
              <a:ext cx="380284" cy="858147"/>
            </a:xfrm>
            <a:custGeom>
              <a:avLst/>
              <a:gdLst/>
              <a:ahLst/>
              <a:cxnLst/>
              <a:rect l="0" t="0" r="0" b="0"/>
              <a:pathLst>
                <a:path w="37596" h="84860" extrusionOk="0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FFFFFF">
                <a:alpha val="33460"/>
              </a:srgbClr>
            </a:solidFill>
            <a:ln>
              <a:noFill/>
            </a:ln>
          </p:spPr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58E2A84-8B03-489C-9EB3-9626D10C44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96026" y="4585198"/>
            <a:ext cx="700185" cy="539487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031425" y="1149725"/>
            <a:ext cx="5760300" cy="6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031425" y="1777125"/>
            <a:ext cx="5760300" cy="25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4BB5D9"/>
              </a:buClr>
              <a:buSzPts val="2000"/>
              <a:buFont typeface="Roboto Condensed"/>
              <a:buChar char="»"/>
              <a:defRPr sz="2000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4BB5D9"/>
              </a:buClr>
              <a:buSzPts val="2000"/>
              <a:buFont typeface="Roboto Condensed"/>
              <a:buChar char="⋄"/>
              <a:defRPr sz="2000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⋄"/>
              <a:defRPr sz="2000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⋄"/>
              <a:defRPr sz="2000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⋄"/>
              <a:defRPr sz="2000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⋄"/>
              <a:defRPr sz="2000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●"/>
              <a:defRPr sz="2000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○"/>
              <a:defRPr sz="2000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■"/>
              <a:defRPr sz="2000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9" r:id="rId3"/>
    <p:sldLayoutId id="2147483650" r:id="rId4"/>
    <p:sldLayoutId id="2147483651" r:id="rId5"/>
    <p:sldLayoutId id="2147483654" r:id="rId6"/>
    <p:sldLayoutId id="2147483656" r:id="rId7"/>
    <p:sldLayoutId id="2147483657" r:id="rId8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1C1C1C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carnival.com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shape.com/" TargetMode="External"/><Relationship Id="rId4" Type="http://schemas.openxmlformats.org/officeDocument/2006/relationships/hyperlink" Target="http://unsplash.com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8847FB-5C5D-4B84-8F5C-95E70F41B22B}"/>
              </a:ext>
            </a:extLst>
          </p:cNvPr>
          <p:cNvSpPr txBox="1"/>
          <p:nvPr/>
        </p:nvSpPr>
        <p:spPr>
          <a:xfrm>
            <a:off x="725864" y="3700021"/>
            <a:ext cx="2479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AFAFA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KAT ALDERMAN</a:t>
            </a:r>
          </a:p>
          <a:p>
            <a:r>
              <a:rPr lang="en-US" dirty="0">
                <a:solidFill>
                  <a:srgbClr val="FAFAFA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PRODUCT DESIGNER</a:t>
            </a:r>
          </a:p>
        </p:txBody>
      </p:sp>
      <p:pic>
        <p:nvPicPr>
          <p:cNvPr id="4" name="Picture 3" descr="A close up of a sign&#10;&#10;Description generated with high confidence">
            <a:extLst>
              <a:ext uri="{FF2B5EF4-FFF2-40B4-BE49-F238E27FC236}">
                <a16:creationId xmlns:a16="http://schemas.microsoft.com/office/drawing/2014/main" id="{998109EE-7194-4731-9854-A7D428292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864" y="2571750"/>
            <a:ext cx="5033282" cy="107213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25C01-FE01-4347-9F8F-83071DF9B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625" y="1106599"/>
            <a:ext cx="7662749" cy="680700"/>
          </a:xfrm>
        </p:spPr>
        <p:txBody>
          <a:bodyPr/>
          <a:lstStyle/>
          <a:p>
            <a:r>
              <a:rPr lang="en-US" dirty="0"/>
              <a:t>FASFIT WILL MOTIVATE AND GUIDE USERS.</a:t>
            </a:r>
          </a:p>
        </p:txBody>
      </p:sp>
      <p:sp>
        <p:nvSpPr>
          <p:cNvPr id="3" name="Shape 199">
            <a:extLst>
              <a:ext uri="{FF2B5EF4-FFF2-40B4-BE49-F238E27FC236}">
                <a16:creationId xmlns:a16="http://schemas.microsoft.com/office/drawing/2014/main" id="{324EA210-005F-4622-9F76-BA618B92878D}"/>
              </a:ext>
            </a:extLst>
          </p:cNvPr>
          <p:cNvSpPr/>
          <p:nvPr/>
        </p:nvSpPr>
        <p:spPr>
          <a:xfrm>
            <a:off x="99303" y="2566225"/>
            <a:ext cx="1985504" cy="1985504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 w="12700" cap="flat" cmpd="sng">
            <a:solidFill>
              <a:srgbClr val="2F7E8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" name="Shape 201">
            <a:extLst>
              <a:ext uri="{FF2B5EF4-FFF2-40B4-BE49-F238E27FC236}">
                <a16:creationId xmlns:a16="http://schemas.microsoft.com/office/drawing/2014/main" id="{6CAE9D2F-B67D-4AA6-B001-7DD223749171}"/>
              </a:ext>
            </a:extLst>
          </p:cNvPr>
          <p:cNvSpPr/>
          <p:nvPr/>
        </p:nvSpPr>
        <p:spPr>
          <a:xfrm>
            <a:off x="4701043" y="2515831"/>
            <a:ext cx="1985504" cy="1985504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 w="12700" cap="flat" cmpd="sng">
            <a:solidFill>
              <a:srgbClr val="2F7E8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" name="Shape 202">
            <a:extLst>
              <a:ext uri="{FF2B5EF4-FFF2-40B4-BE49-F238E27FC236}">
                <a16:creationId xmlns:a16="http://schemas.microsoft.com/office/drawing/2014/main" id="{37C4BE94-71B6-41C2-A0A8-E0BA1742BFA5}"/>
              </a:ext>
            </a:extLst>
          </p:cNvPr>
          <p:cNvSpPr/>
          <p:nvPr/>
        </p:nvSpPr>
        <p:spPr>
          <a:xfrm>
            <a:off x="7001913" y="2566225"/>
            <a:ext cx="1985504" cy="1985504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12700" cap="flat" cmpd="sng">
            <a:solidFill>
              <a:srgbClr val="2F7E8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B9F4FB9-F77A-4878-ABD3-2804D366A46F}"/>
              </a:ext>
            </a:extLst>
          </p:cNvPr>
          <p:cNvGrpSpPr/>
          <p:nvPr/>
        </p:nvGrpSpPr>
        <p:grpSpPr>
          <a:xfrm>
            <a:off x="2400173" y="2566225"/>
            <a:ext cx="1985504" cy="1985504"/>
            <a:chOff x="2669650" y="2733035"/>
            <a:chExt cx="2113656" cy="2113656"/>
          </a:xfrm>
        </p:grpSpPr>
        <p:sp>
          <p:nvSpPr>
            <p:cNvPr id="4" name="Shape 200">
              <a:extLst>
                <a:ext uri="{FF2B5EF4-FFF2-40B4-BE49-F238E27FC236}">
                  <a16:creationId xmlns:a16="http://schemas.microsoft.com/office/drawing/2014/main" id="{0D6C3974-318D-4315-89E8-930EC2D46BAF}"/>
                </a:ext>
              </a:extLst>
            </p:cNvPr>
            <p:cNvSpPr/>
            <p:nvPr/>
          </p:nvSpPr>
          <p:spPr>
            <a:xfrm>
              <a:off x="2669650" y="2733035"/>
              <a:ext cx="2113656" cy="2113656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 w="12700" cap="flat" cmpd="sng">
              <a:solidFill>
                <a:srgbClr val="2F7E8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" name="Shape 207">
              <a:extLst>
                <a:ext uri="{FF2B5EF4-FFF2-40B4-BE49-F238E27FC236}">
                  <a16:creationId xmlns:a16="http://schemas.microsoft.com/office/drawing/2014/main" id="{8EDC9B40-C88C-4403-A44E-E511F582D3F2}"/>
                </a:ext>
              </a:extLst>
            </p:cNvPr>
            <p:cNvSpPr/>
            <p:nvPr/>
          </p:nvSpPr>
          <p:spPr>
            <a:xfrm rot="5400000">
              <a:off x="3474873" y="3447493"/>
              <a:ext cx="669839" cy="577448"/>
            </a:xfrm>
            <a:prstGeom prst="triangle">
              <a:avLst>
                <a:gd name="adj" fmla="val 50000"/>
              </a:avLst>
            </a:prstGeom>
            <a:solidFill>
              <a:srgbClr val="FF0000">
                <a:alpha val="49803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90E8816-402F-46BE-9101-2E4F42E978EB}"/>
              </a:ext>
            </a:extLst>
          </p:cNvPr>
          <p:cNvSpPr txBox="1"/>
          <p:nvPr/>
        </p:nvSpPr>
        <p:spPr>
          <a:xfrm>
            <a:off x="162232" y="1942218"/>
            <a:ext cx="1850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Pre-generated Workout Routines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F73D41-B641-4108-9E4D-AC876FB2DB45}"/>
              </a:ext>
            </a:extLst>
          </p:cNvPr>
          <p:cNvSpPr txBox="1"/>
          <p:nvPr/>
        </p:nvSpPr>
        <p:spPr>
          <a:xfrm>
            <a:off x="2467463" y="1942218"/>
            <a:ext cx="1850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Visual and </a:t>
            </a:r>
            <a:br>
              <a:rPr lang="en-US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Audio Guides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96BC41-9A1D-4695-B379-F86EB47A6E2B}"/>
              </a:ext>
            </a:extLst>
          </p:cNvPr>
          <p:cNvSpPr txBox="1"/>
          <p:nvPr/>
        </p:nvSpPr>
        <p:spPr>
          <a:xfrm>
            <a:off x="4768333" y="1942218"/>
            <a:ext cx="1850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Achievement Earning System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6AF87A-E06A-4C14-A742-386C2E5E05B7}"/>
              </a:ext>
            </a:extLst>
          </p:cNvPr>
          <p:cNvSpPr txBox="1"/>
          <p:nvPr/>
        </p:nvSpPr>
        <p:spPr>
          <a:xfrm>
            <a:off x="7069203" y="1942218"/>
            <a:ext cx="1850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Encouraging Notifications</a:t>
            </a:r>
          </a:p>
        </p:txBody>
      </p:sp>
    </p:spTree>
    <p:extLst>
      <p:ext uri="{BB962C8B-B14F-4D97-AF65-F5344CB8AC3E}">
        <p14:creationId xmlns:p14="http://schemas.microsoft.com/office/powerpoint/2010/main" val="1802222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 212">
            <a:extLst>
              <a:ext uri="{FF2B5EF4-FFF2-40B4-BE49-F238E27FC236}">
                <a16:creationId xmlns:a16="http://schemas.microsoft.com/office/drawing/2014/main" id="{977C394C-72A4-4AA6-85CD-DF2E2BDBCA5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678" b="-4"/>
          <a:stretch/>
        </p:blipFill>
        <p:spPr>
          <a:xfrm>
            <a:off x="1789232" y="497176"/>
            <a:ext cx="5565535" cy="4315662"/>
          </a:xfrm>
          <a:prstGeom prst="rect">
            <a:avLst/>
          </a:prstGeom>
          <a:noFill/>
          <a:ln>
            <a:solidFill>
              <a:srgbClr val="00B2D6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6161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28E5D3-E567-4396-9670-C4A7696507E6}"/>
              </a:ext>
            </a:extLst>
          </p:cNvPr>
          <p:cNvSpPr/>
          <p:nvPr/>
        </p:nvSpPr>
        <p:spPr>
          <a:xfrm>
            <a:off x="8163232" y="4778477"/>
            <a:ext cx="604684" cy="365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60BDDC-F2A5-499F-A16A-6C6E59931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76" y="160658"/>
            <a:ext cx="8860647" cy="482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35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B604B73-D84F-4B40-B612-C085DB738D04}"/>
              </a:ext>
            </a:extLst>
          </p:cNvPr>
          <p:cNvGrpSpPr/>
          <p:nvPr/>
        </p:nvGrpSpPr>
        <p:grpSpPr>
          <a:xfrm>
            <a:off x="-181299" y="-144501"/>
            <a:ext cx="1946508" cy="3487485"/>
            <a:chOff x="-104227" y="116802"/>
            <a:chExt cx="2414002" cy="4325076"/>
          </a:xfrm>
        </p:grpSpPr>
        <p:pic>
          <p:nvPicPr>
            <p:cNvPr id="3" name="Shape 252">
              <a:extLst>
                <a:ext uri="{FF2B5EF4-FFF2-40B4-BE49-F238E27FC236}">
                  <a16:creationId xmlns:a16="http://schemas.microsoft.com/office/drawing/2014/main" id="{DEBC8E6A-213A-41D0-BE4C-BBEBF9ACAF06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04227" y="116802"/>
              <a:ext cx="2414002" cy="43250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Shape 258">
              <a:extLst>
                <a:ext uri="{FF2B5EF4-FFF2-40B4-BE49-F238E27FC236}">
                  <a16:creationId xmlns:a16="http://schemas.microsoft.com/office/drawing/2014/main" id="{1AFF73BD-E230-4501-8AD2-250F900B483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6514" y="893392"/>
              <a:ext cx="1558845" cy="278608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D52BDE0-51DB-4B47-A4EE-00EB27823B14}"/>
              </a:ext>
            </a:extLst>
          </p:cNvPr>
          <p:cNvGrpSpPr/>
          <p:nvPr/>
        </p:nvGrpSpPr>
        <p:grpSpPr>
          <a:xfrm>
            <a:off x="5896251" y="-144503"/>
            <a:ext cx="1946508" cy="3487485"/>
            <a:chOff x="8030279" y="-159165"/>
            <a:chExt cx="2414002" cy="4325076"/>
          </a:xfrm>
        </p:grpSpPr>
        <p:pic>
          <p:nvPicPr>
            <p:cNvPr id="4" name="Shape 253">
              <a:extLst>
                <a:ext uri="{FF2B5EF4-FFF2-40B4-BE49-F238E27FC236}">
                  <a16:creationId xmlns:a16="http://schemas.microsoft.com/office/drawing/2014/main" id="{C7B56F5F-21CB-420D-A883-6A6F806C87D5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030279" y="-159165"/>
              <a:ext cx="2414002" cy="43250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Shape 259">
              <a:extLst>
                <a:ext uri="{FF2B5EF4-FFF2-40B4-BE49-F238E27FC236}">
                  <a16:creationId xmlns:a16="http://schemas.microsoft.com/office/drawing/2014/main" id="{B54C2410-0216-4BAA-A457-0313FF3BD080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415889" y="621393"/>
              <a:ext cx="1629558" cy="27530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BF4D2C5-5311-4104-8797-39120E8C677D}"/>
              </a:ext>
            </a:extLst>
          </p:cNvPr>
          <p:cNvGrpSpPr/>
          <p:nvPr/>
        </p:nvGrpSpPr>
        <p:grpSpPr>
          <a:xfrm>
            <a:off x="2839305" y="1718774"/>
            <a:ext cx="1946508" cy="3487485"/>
            <a:chOff x="3938312" y="2419370"/>
            <a:chExt cx="2414002" cy="4325076"/>
          </a:xfrm>
        </p:grpSpPr>
        <p:pic>
          <p:nvPicPr>
            <p:cNvPr id="5" name="Shape 254">
              <a:extLst>
                <a:ext uri="{FF2B5EF4-FFF2-40B4-BE49-F238E27FC236}">
                  <a16:creationId xmlns:a16="http://schemas.microsoft.com/office/drawing/2014/main" id="{A2301DDA-57E0-42D2-B27C-B757B276DCA6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38312" y="2419370"/>
              <a:ext cx="2414002" cy="43250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Shape 260">
              <a:extLst>
                <a:ext uri="{FF2B5EF4-FFF2-40B4-BE49-F238E27FC236}">
                  <a16:creationId xmlns:a16="http://schemas.microsoft.com/office/drawing/2014/main" id="{7C97B1AF-BBAB-4F16-8460-A288A16B349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323922" y="3192554"/>
              <a:ext cx="1638153" cy="28139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5CE519C-BD4B-4E8F-AC06-D807C8803B26}"/>
              </a:ext>
            </a:extLst>
          </p:cNvPr>
          <p:cNvGrpSpPr/>
          <p:nvPr/>
        </p:nvGrpSpPr>
        <p:grpSpPr>
          <a:xfrm>
            <a:off x="1329003" y="-144501"/>
            <a:ext cx="1946508" cy="3487485"/>
            <a:chOff x="1833809" y="116802"/>
            <a:chExt cx="2414002" cy="4325076"/>
          </a:xfrm>
        </p:grpSpPr>
        <p:pic>
          <p:nvPicPr>
            <p:cNvPr id="8" name="Shape 257">
              <a:extLst>
                <a:ext uri="{FF2B5EF4-FFF2-40B4-BE49-F238E27FC236}">
                  <a16:creationId xmlns:a16="http://schemas.microsoft.com/office/drawing/2014/main" id="{48CAA645-CD6A-4BAA-9A4E-7121DE4587DC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833809" y="116802"/>
              <a:ext cx="2414002" cy="43250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Shape 261">
              <a:extLst>
                <a:ext uri="{FF2B5EF4-FFF2-40B4-BE49-F238E27FC236}">
                  <a16:creationId xmlns:a16="http://schemas.microsoft.com/office/drawing/2014/main" id="{D5D8CE03-C015-4CAF-A2CF-8170DFDAA107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214125" y="862198"/>
              <a:ext cx="1626608" cy="288010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E74070E-382C-4684-B1FE-18A71B044931}"/>
              </a:ext>
            </a:extLst>
          </p:cNvPr>
          <p:cNvGrpSpPr/>
          <p:nvPr/>
        </p:nvGrpSpPr>
        <p:grpSpPr>
          <a:xfrm>
            <a:off x="7400292" y="-144502"/>
            <a:ext cx="1946508" cy="3487485"/>
            <a:chOff x="9958395" y="-159165"/>
            <a:chExt cx="2414002" cy="4325076"/>
          </a:xfrm>
        </p:grpSpPr>
        <p:pic>
          <p:nvPicPr>
            <p:cNvPr id="7" name="Shape 256">
              <a:extLst>
                <a:ext uri="{FF2B5EF4-FFF2-40B4-BE49-F238E27FC236}">
                  <a16:creationId xmlns:a16="http://schemas.microsoft.com/office/drawing/2014/main" id="{C1B7F189-4C86-4C73-B1F2-A736B43C9EE4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958395" y="-159165"/>
              <a:ext cx="2414002" cy="43250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Shape 262">
              <a:extLst>
                <a:ext uri="{FF2B5EF4-FFF2-40B4-BE49-F238E27FC236}">
                  <a16:creationId xmlns:a16="http://schemas.microsoft.com/office/drawing/2014/main" id="{B828EF9E-97DA-4A6B-9AE3-03F98FB72795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342681" y="600169"/>
              <a:ext cx="1625197" cy="28982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B92751-059C-4F16-8C98-0D996C58EE84}"/>
              </a:ext>
            </a:extLst>
          </p:cNvPr>
          <p:cNvGrpSpPr/>
          <p:nvPr/>
        </p:nvGrpSpPr>
        <p:grpSpPr>
          <a:xfrm>
            <a:off x="4367372" y="1732990"/>
            <a:ext cx="1946508" cy="3487485"/>
            <a:chOff x="5895888" y="2419370"/>
            <a:chExt cx="2414002" cy="4325076"/>
          </a:xfrm>
        </p:grpSpPr>
        <p:pic>
          <p:nvPicPr>
            <p:cNvPr id="6" name="Shape 255">
              <a:extLst>
                <a:ext uri="{FF2B5EF4-FFF2-40B4-BE49-F238E27FC236}">
                  <a16:creationId xmlns:a16="http://schemas.microsoft.com/office/drawing/2014/main" id="{1D97DC48-5F18-41DD-AFC8-F64BF8067F7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895888" y="2419370"/>
              <a:ext cx="2414002" cy="43250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Shape 263">
              <a:extLst>
                <a:ext uri="{FF2B5EF4-FFF2-40B4-BE49-F238E27FC236}">
                  <a16:creationId xmlns:a16="http://schemas.microsoft.com/office/drawing/2014/main" id="{C7C8CE6A-8BF3-4DA1-8C70-AA33367D387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294029" y="3138561"/>
              <a:ext cx="1617367" cy="288425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08219E1-0D3F-4837-AC91-DDFCA6D3B41D}"/>
              </a:ext>
            </a:extLst>
          </p:cNvPr>
          <p:cNvSpPr txBox="1"/>
          <p:nvPr/>
        </p:nvSpPr>
        <p:spPr>
          <a:xfrm>
            <a:off x="81218" y="3379929"/>
            <a:ext cx="2885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AFAFA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HAND SKETCHES</a:t>
            </a:r>
          </a:p>
          <a:p>
            <a:pPr algn="ctr"/>
            <a:r>
              <a:rPr lang="en-US" sz="2400" b="1" dirty="0">
                <a:solidFill>
                  <a:srgbClr val="FAFAFA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&amp;</a:t>
            </a:r>
            <a:br>
              <a:rPr lang="en-US" sz="2400" b="1" dirty="0">
                <a:solidFill>
                  <a:srgbClr val="FAFAFA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sz="2400" b="1" dirty="0">
                <a:solidFill>
                  <a:srgbClr val="FAFAFA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LOW-FIDELITY WIREFRAMES</a:t>
            </a:r>
          </a:p>
        </p:txBody>
      </p:sp>
    </p:spTree>
    <p:extLst>
      <p:ext uri="{BB962C8B-B14F-4D97-AF65-F5344CB8AC3E}">
        <p14:creationId xmlns:p14="http://schemas.microsoft.com/office/powerpoint/2010/main" val="812653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5303D-F424-43F5-A7BC-CF7F9237A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850" y="596660"/>
            <a:ext cx="5760300" cy="680700"/>
          </a:xfrm>
        </p:spPr>
        <p:txBody>
          <a:bodyPr/>
          <a:lstStyle/>
          <a:p>
            <a:r>
              <a:rPr lang="en-US" dirty="0"/>
              <a:t>USER TESTING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2EC2B3-53CA-40F1-ABAB-072129E55F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0748" y="1311150"/>
            <a:ext cx="4550840" cy="2521200"/>
          </a:xfrm>
        </p:spPr>
        <p:txBody>
          <a:bodyPr/>
          <a:lstStyle/>
          <a:p>
            <a:r>
              <a:rPr lang="en-US" dirty="0"/>
              <a:t>4 Users</a:t>
            </a:r>
            <a:br>
              <a:rPr lang="en-US" dirty="0"/>
            </a:br>
            <a:endParaRPr lang="en-US" dirty="0"/>
          </a:p>
          <a:p>
            <a:r>
              <a:rPr lang="en-US" dirty="0"/>
              <a:t>Users tested the onboarding process, started a workout and went through a workout routine.</a:t>
            </a:r>
            <a:br>
              <a:rPr lang="en-US" dirty="0"/>
            </a:br>
            <a:endParaRPr lang="en-US" dirty="0"/>
          </a:p>
          <a:p>
            <a:r>
              <a:rPr lang="en-US" dirty="0"/>
              <a:t>Users mentioned needing to select more than one fitness goal and gave feedback on how much information to collect in the onboarding process</a:t>
            </a:r>
          </a:p>
        </p:txBody>
      </p:sp>
      <p:pic>
        <p:nvPicPr>
          <p:cNvPr id="4" name="Shape 269">
            <a:extLst>
              <a:ext uri="{FF2B5EF4-FFF2-40B4-BE49-F238E27FC236}">
                <a16:creationId xmlns:a16="http://schemas.microsoft.com/office/drawing/2014/main" id="{E9A23CF4-5FD2-470B-9CB2-7404FA41490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26350" r="45343"/>
          <a:stretch/>
        </p:blipFill>
        <p:spPr>
          <a:xfrm>
            <a:off x="6248012" y="233831"/>
            <a:ext cx="2432579" cy="248857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3498149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1850A98F-079F-4399-85C9-D485A19882C9}"/>
              </a:ext>
            </a:extLst>
          </p:cNvPr>
          <p:cNvGrpSpPr/>
          <p:nvPr/>
        </p:nvGrpSpPr>
        <p:grpSpPr>
          <a:xfrm>
            <a:off x="4065528" y="1802939"/>
            <a:ext cx="1624828" cy="876441"/>
            <a:chOff x="4382618" y="1319592"/>
            <a:chExt cx="1624828" cy="876441"/>
          </a:xfrm>
        </p:grpSpPr>
        <p:cxnSp>
          <p:nvCxnSpPr>
            <p:cNvPr id="3" name="Shape 285">
              <a:extLst>
                <a:ext uri="{FF2B5EF4-FFF2-40B4-BE49-F238E27FC236}">
                  <a16:creationId xmlns:a16="http://schemas.microsoft.com/office/drawing/2014/main" id="{E58EB6C2-D1EE-400F-B5BB-CA65BD3A1865}"/>
                </a:ext>
              </a:extLst>
            </p:cNvPr>
            <p:cNvCxnSpPr/>
            <p:nvPr/>
          </p:nvCxnSpPr>
          <p:spPr>
            <a:xfrm rot="10800000">
              <a:off x="5246113" y="1423010"/>
              <a:ext cx="761333" cy="773023"/>
            </a:xfrm>
            <a:prstGeom prst="straightConnector1">
              <a:avLst/>
            </a:prstGeom>
            <a:noFill/>
            <a:ln w="9525" cap="flat" cmpd="sng">
              <a:solidFill>
                <a:srgbClr val="B7F701"/>
              </a:solidFill>
              <a:prstDash val="dash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4" name="Shape 286">
              <a:extLst>
                <a:ext uri="{FF2B5EF4-FFF2-40B4-BE49-F238E27FC236}">
                  <a16:creationId xmlns:a16="http://schemas.microsoft.com/office/drawing/2014/main" id="{E059D22B-BDD9-490F-9F8E-F0C18E3DA314}"/>
                </a:ext>
              </a:extLst>
            </p:cNvPr>
            <p:cNvCxnSpPr/>
            <p:nvPr/>
          </p:nvCxnSpPr>
          <p:spPr>
            <a:xfrm rot="10800000" flipH="1">
              <a:off x="4382618" y="1423010"/>
              <a:ext cx="761333" cy="773023"/>
            </a:xfrm>
            <a:prstGeom prst="straightConnector1">
              <a:avLst/>
            </a:prstGeom>
            <a:noFill/>
            <a:ln w="9525" cap="flat" cmpd="sng">
              <a:solidFill>
                <a:srgbClr val="B7F701"/>
              </a:solidFill>
              <a:prstDash val="dash"/>
              <a:miter lim="800000"/>
              <a:headEnd type="none" w="med" len="med"/>
              <a:tailEnd type="none" w="med" len="med"/>
            </a:ln>
          </p:spPr>
        </p:cxnSp>
        <p:sp>
          <p:nvSpPr>
            <p:cNvPr id="24" name="Shape 306">
              <a:extLst>
                <a:ext uri="{FF2B5EF4-FFF2-40B4-BE49-F238E27FC236}">
                  <a16:creationId xmlns:a16="http://schemas.microsoft.com/office/drawing/2014/main" id="{AC54C3ED-8C75-48DB-9781-552D4CD12AB5}"/>
                </a:ext>
              </a:extLst>
            </p:cNvPr>
            <p:cNvSpPr/>
            <p:nvPr/>
          </p:nvSpPr>
          <p:spPr>
            <a:xfrm>
              <a:off x="5110593" y="1319592"/>
              <a:ext cx="181764" cy="181764"/>
            </a:xfrm>
            <a:prstGeom prst="ellipse">
              <a:avLst/>
            </a:prstGeom>
            <a:solidFill>
              <a:srgbClr val="B7F701"/>
            </a:solidFill>
            <a:ln w="12700" cap="flat" cmpd="sng">
              <a:solidFill>
                <a:srgbClr val="B7F70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7E60157-50F5-4BCD-B6B3-9C78EAB8C4CC}"/>
              </a:ext>
            </a:extLst>
          </p:cNvPr>
          <p:cNvGrpSpPr/>
          <p:nvPr/>
        </p:nvGrpSpPr>
        <p:grpSpPr>
          <a:xfrm>
            <a:off x="512591" y="2505625"/>
            <a:ext cx="1624828" cy="884979"/>
            <a:chOff x="633020" y="2949378"/>
            <a:chExt cx="1624828" cy="884979"/>
          </a:xfrm>
        </p:grpSpPr>
        <p:cxnSp>
          <p:nvCxnSpPr>
            <p:cNvPr id="7" name="Shape 289">
              <a:extLst>
                <a:ext uri="{FF2B5EF4-FFF2-40B4-BE49-F238E27FC236}">
                  <a16:creationId xmlns:a16="http://schemas.microsoft.com/office/drawing/2014/main" id="{200C2020-B9D2-4B95-A381-D8A321B7EFEF}"/>
                </a:ext>
              </a:extLst>
            </p:cNvPr>
            <p:cNvCxnSpPr/>
            <p:nvPr/>
          </p:nvCxnSpPr>
          <p:spPr>
            <a:xfrm flipH="1">
              <a:off x="1496515" y="2949378"/>
              <a:ext cx="761333" cy="773023"/>
            </a:xfrm>
            <a:prstGeom prst="straightConnector1">
              <a:avLst/>
            </a:prstGeom>
            <a:noFill/>
            <a:ln w="9525" cap="flat" cmpd="sng">
              <a:solidFill>
                <a:srgbClr val="B7F701"/>
              </a:solidFill>
              <a:prstDash val="dash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8" name="Shape 290">
              <a:extLst>
                <a:ext uri="{FF2B5EF4-FFF2-40B4-BE49-F238E27FC236}">
                  <a16:creationId xmlns:a16="http://schemas.microsoft.com/office/drawing/2014/main" id="{45BCFCE2-FB0B-4CAE-8911-7203297CBB9D}"/>
                </a:ext>
              </a:extLst>
            </p:cNvPr>
            <p:cNvCxnSpPr/>
            <p:nvPr/>
          </p:nvCxnSpPr>
          <p:spPr>
            <a:xfrm>
              <a:off x="633020" y="2949378"/>
              <a:ext cx="761333" cy="773023"/>
            </a:xfrm>
            <a:prstGeom prst="straightConnector1">
              <a:avLst/>
            </a:prstGeom>
            <a:noFill/>
            <a:ln w="9525" cap="flat" cmpd="sng">
              <a:solidFill>
                <a:srgbClr val="B7F701"/>
              </a:solidFill>
              <a:prstDash val="dash"/>
              <a:miter lim="800000"/>
              <a:headEnd type="none" w="med" len="med"/>
              <a:tailEnd type="none" w="med" len="med"/>
            </a:ln>
          </p:spPr>
        </p:cxnSp>
        <p:sp>
          <p:nvSpPr>
            <p:cNvPr id="23" name="Shape 305">
              <a:extLst>
                <a:ext uri="{FF2B5EF4-FFF2-40B4-BE49-F238E27FC236}">
                  <a16:creationId xmlns:a16="http://schemas.microsoft.com/office/drawing/2014/main" id="{28D7F94B-E0BF-435D-AF5B-42B61C27CD93}"/>
                </a:ext>
              </a:extLst>
            </p:cNvPr>
            <p:cNvSpPr/>
            <p:nvPr/>
          </p:nvSpPr>
          <p:spPr>
            <a:xfrm>
              <a:off x="1369638" y="3652593"/>
              <a:ext cx="181764" cy="181764"/>
            </a:xfrm>
            <a:prstGeom prst="ellipse">
              <a:avLst/>
            </a:prstGeom>
            <a:solidFill>
              <a:srgbClr val="B7F701"/>
            </a:solidFill>
            <a:ln w="12700" cap="flat" cmpd="sng">
              <a:solidFill>
                <a:srgbClr val="B7F70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cxnSp>
        <p:nvCxnSpPr>
          <p:cNvPr id="5" name="Shape 287">
            <a:extLst>
              <a:ext uri="{FF2B5EF4-FFF2-40B4-BE49-F238E27FC236}">
                <a16:creationId xmlns:a16="http://schemas.microsoft.com/office/drawing/2014/main" id="{231B4FB6-DCFF-417D-9670-FD65A614D8F5}"/>
              </a:ext>
            </a:extLst>
          </p:cNvPr>
          <p:cNvCxnSpPr/>
          <p:nvPr/>
        </p:nvCxnSpPr>
        <p:spPr>
          <a:xfrm flipH="1">
            <a:off x="7819141" y="2385849"/>
            <a:ext cx="761333" cy="773023"/>
          </a:xfrm>
          <a:prstGeom prst="straightConnector1">
            <a:avLst/>
          </a:prstGeom>
          <a:noFill/>
          <a:ln w="9525" cap="flat" cmpd="sng">
            <a:solidFill>
              <a:srgbClr val="B7F701"/>
            </a:solidFill>
            <a:prstDash val="dash"/>
            <a:miter lim="800000"/>
            <a:headEnd type="none" w="med" len="med"/>
            <a:tailEnd type="none" w="med" len="med"/>
          </a:ln>
        </p:spPr>
      </p:cxnSp>
      <p:cxnSp>
        <p:nvCxnSpPr>
          <p:cNvPr id="6" name="Shape 288">
            <a:extLst>
              <a:ext uri="{FF2B5EF4-FFF2-40B4-BE49-F238E27FC236}">
                <a16:creationId xmlns:a16="http://schemas.microsoft.com/office/drawing/2014/main" id="{3C0F81B3-B782-4F08-9B82-5A970E098FEA}"/>
              </a:ext>
            </a:extLst>
          </p:cNvPr>
          <p:cNvCxnSpPr/>
          <p:nvPr/>
        </p:nvCxnSpPr>
        <p:spPr>
          <a:xfrm>
            <a:off x="6955646" y="2385849"/>
            <a:ext cx="761333" cy="773023"/>
          </a:xfrm>
          <a:prstGeom prst="straightConnector1">
            <a:avLst/>
          </a:prstGeom>
          <a:noFill/>
          <a:ln w="9525" cap="flat" cmpd="sng">
            <a:solidFill>
              <a:srgbClr val="B7F701"/>
            </a:solidFill>
            <a:prstDash val="dash"/>
            <a:miter lim="800000"/>
            <a:headEnd type="none" w="med" len="med"/>
            <a:tailEnd type="none" w="med" len="med"/>
          </a:ln>
        </p:spPr>
      </p:cxnSp>
      <p:sp>
        <p:nvSpPr>
          <p:cNvPr id="9" name="Shape 291">
            <a:extLst>
              <a:ext uri="{FF2B5EF4-FFF2-40B4-BE49-F238E27FC236}">
                <a16:creationId xmlns:a16="http://schemas.microsoft.com/office/drawing/2014/main" id="{E09A637A-0231-4738-A3F3-35DF55A6934F}"/>
              </a:ext>
            </a:extLst>
          </p:cNvPr>
          <p:cNvSpPr txBox="1">
            <a:spLocks/>
          </p:cNvSpPr>
          <p:nvPr/>
        </p:nvSpPr>
        <p:spPr>
          <a:xfrm>
            <a:off x="1004903" y="-190312"/>
            <a:ext cx="7194904" cy="1061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90000"/>
              </a:lnSpc>
              <a:buClr>
                <a:schemeClr val="lt2"/>
              </a:buClr>
              <a:buSzPts val="4400"/>
              <a:buFont typeface="Corbel"/>
              <a:buNone/>
            </a:pPr>
            <a:r>
              <a:rPr lang="en-US" sz="3200" b="1" dirty="0">
                <a:solidFill>
                  <a:schemeClr val="lt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Corbel"/>
              </a:rPr>
              <a:t>MODIFICATIONS</a:t>
            </a:r>
            <a:endParaRPr lang="en-US" sz="3200" b="1" dirty="0">
              <a:solidFill>
                <a:srgbClr val="EDEDED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Corbel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FD8C33C-4991-486F-846B-51D187177F47}"/>
              </a:ext>
            </a:extLst>
          </p:cNvPr>
          <p:cNvGrpSpPr/>
          <p:nvPr/>
        </p:nvGrpSpPr>
        <p:grpSpPr>
          <a:xfrm>
            <a:off x="3339499" y="2150522"/>
            <a:ext cx="1717733" cy="3077594"/>
            <a:chOff x="3887867" y="2419370"/>
            <a:chExt cx="2414002" cy="4325076"/>
          </a:xfrm>
        </p:grpSpPr>
        <p:pic>
          <p:nvPicPr>
            <p:cNvPr id="12" name="Shape 294">
              <a:extLst>
                <a:ext uri="{FF2B5EF4-FFF2-40B4-BE49-F238E27FC236}">
                  <a16:creationId xmlns:a16="http://schemas.microsoft.com/office/drawing/2014/main" id="{A2F510F1-C767-41C2-A6FF-3A56EBA1E5B2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887867" y="2419370"/>
              <a:ext cx="2414002" cy="43250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Shape 298">
              <a:extLst>
                <a:ext uri="{FF2B5EF4-FFF2-40B4-BE49-F238E27FC236}">
                  <a16:creationId xmlns:a16="http://schemas.microsoft.com/office/drawing/2014/main" id="{117D8F5F-AF23-4815-AA1B-97A5C28B21B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75510" y="3178918"/>
              <a:ext cx="1591954" cy="282494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8CE96BF-DB71-4BC0-ADB7-7AB4D83C4034}"/>
              </a:ext>
            </a:extLst>
          </p:cNvPr>
          <p:cNvGrpSpPr/>
          <p:nvPr/>
        </p:nvGrpSpPr>
        <p:grpSpPr>
          <a:xfrm>
            <a:off x="6283174" y="-118455"/>
            <a:ext cx="1717731" cy="3077594"/>
            <a:chOff x="8029481" y="102345"/>
            <a:chExt cx="2414002" cy="4325076"/>
          </a:xfrm>
        </p:grpSpPr>
        <p:pic>
          <p:nvPicPr>
            <p:cNvPr id="11" name="Shape 293">
              <a:extLst>
                <a:ext uri="{FF2B5EF4-FFF2-40B4-BE49-F238E27FC236}">
                  <a16:creationId xmlns:a16="http://schemas.microsoft.com/office/drawing/2014/main" id="{643D3351-B337-4D8E-8014-2452BDDFA83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029481" y="102345"/>
              <a:ext cx="2414002" cy="43250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Shape 299">
              <a:extLst>
                <a:ext uri="{FF2B5EF4-FFF2-40B4-BE49-F238E27FC236}">
                  <a16:creationId xmlns:a16="http://schemas.microsoft.com/office/drawing/2014/main" id="{605D0894-F77A-4DC9-A52E-EBEC6B326E6F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434334" y="791292"/>
              <a:ext cx="1612763" cy="286615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30FBF02-B0BB-4492-A43A-B532072B7482}"/>
              </a:ext>
            </a:extLst>
          </p:cNvPr>
          <p:cNvGrpSpPr/>
          <p:nvPr/>
        </p:nvGrpSpPr>
        <p:grpSpPr>
          <a:xfrm>
            <a:off x="-179021" y="-128215"/>
            <a:ext cx="1717731" cy="3077594"/>
            <a:chOff x="-104227" y="116802"/>
            <a:chExt cx="2414002" cy="4325076"/>
          </a:xfrm>
        </p:grpSpPr>
        <p:pic>
          <p:nvPicPr>
            <p:cNvPr id="10" name="Shape 292">
              <a:extLst>
                <a:ext uri="{FF2B5EF4-FFF2-40B4-BE49-F238E27FC236}">
                  <a16:creationId xmlns:a16="http://schemas.microsoft.com/office/drawing/2014/main" id="{37D8B836-7485-4CEA-A5B0-D03069D151B1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04227" y="116802"/>
              <a:ext cx="2414002" cy="43250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Shape 300">
              <a:extLst>
                <a:ext uri="{FF2B5EF4-FFF2-40B4-BE49-F238E27FC236}">
                  <a16:creationId xmlns:a16="http://schemas.microsoft.com/office/drawing/2014/main" id="{1BD02628-FBD4-4605-AA38-09D3455E108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89453" y="837706"/>
              <a:ext cx="1637284" cy="289619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2E2DCEE-FC26-4BF0-B496-145DB56057DB}"/>
              </a:ext>
            </a:extLst>
          </p:cNvPr>
          <p:cNvGrpSpPr/>
          <p:nvPr/>
        </p:nvGrpSpPr>
        <p:grpSpPr>
          <a:xfrm>
            <a:off x="1260712" y="-128215"/>
            <a:ext cx="1717731" cy="3077594"/>
            <a:chOff x="1870356" y="116802"/>
            <a:chExt cx="2414002" cy="4325076"/>
          </a:xfrm>
        </p:grpSpPr>
        <p:pic>
          <p:nvPicPr>
            <p:cNvPr id="15" name="Shape 297">
              <a:extLst>
                <a:ext uri="{FF2B5EF4-FFF2-40B4-BE49-F238E27FC236}">
                  <a16:creationId xmlns:a16="http://schemas.microsoft.com/office/drawing/2014/main" id="{0E83C90F-6BFA-4B08-AA09-C69F28C72640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870356" y="116802"/>
              <a:ext cx="2414002" cy="43250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Shape 301">
              <a:extLst>
                <a:ext uri="{FF2B5EF4-FFF2-40B4-BE49-F238E27FC236}">
                  <a16:creationId xmlns:a16="http://schemas.microsoft.com/office/drawing/2014/main" id="{DBFCF5DB-E542-49E8-8E7C-60A64A582A85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259185" y="827525"/>
              <a:ext cx="1621190" cy="29032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20461B8-1DD3-49BC-B4CB-4F3269E23A04}"/>
              </a:ext>
            </a:extLst>
          </p:cNvPr>
          <p:cNvGrpSpPr/>
          <p:nvPr/>
        </p:nvGrpSpPr>
        <p:grpSpPr>
          <a:xfrm>
            <a:off x="4637666" y="2144715"/>
            <a:ext cx="1717733" cy="3077594"/>
            <a:chOff x="5895888" y="2419370"/>
            <a:chExt cx="2414002" cy="4325076"/>
          </a:xfrm>
        </p:grpSpPr>
        <p:pic>
          <p:nvPicPr>
            <p:cNvPr id="13" name="Shape 295">
              <a:extLst>
                <a:ext uri="{FF2B5EF4-FFF2-40B4-BE49-F238E27FC236}">
                  <a16:creationId xmlns:a16="http://schemas.microsoft.com/office/drawing/2014/main" id="{0CF9FA7A-2304-4855-9656-001405FB0DD9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895888" y="2419370"/>
              <a:ext cx="2414002" cy="43250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Shape 302">
              <a:extLst>
                <a:ext uri="{FF2B5EF4-FFF2-40B4-BE49-F238E27FC236}">
                  <a16:creationId xmlns:a16="http://schemas.microsoft.com/office/drawing/2014/main" id="{A7CB3F0A-7848-49E6-A02C-BFF42B324F39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303387" y="3178918"/>
              <a:ext cx="1584283" cy="285074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5F1608-4565-4731-9995-8B97624CEC13}"/>
              </a:ext>
            </a:extLst>
          </p:cNvPr>
          <p:cNvGrpSpPr/>
          <p:nvPr/>
        </p:nvGrpSpPr>
        <p:grpSpPr>
          <a:xfrm>
            <a:off x="7610864" y="-129479"/>
            <a:ext cx="1717731" cy="3077594"/>
            <a:chOff x="9921420" y="102345"/>
            <a:chExt cx="2414002" cy="4325076"/>
          </a:xfrm>
        </p:grpSpPr>
        <p:pic>
          <p:nvPicPr>
            <p:cNvPr id="14" name="Shape 296">
              <a:extLst>
                <a:ext uri="{FF2B5EF4-FFF2-40B4-BE49-F238E27FC236}">
                  <a16:creationId xmlns:a16="http://schemas.microsoft.com/office/drawing/2014/main" id="{70841A6E-AE66-4473-8320-21173490BBB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921420" y="102345"/>
              <a:ext cx="2414002" cy="43250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Shape 303">
              <a:extLst>
                <a:ext uri="{FF2B5EF4-FFF2-40B4-BE49-F238E27FC236}">
                  <a16:creationId xmlns:a16="http://schemas.microsoft.com/office/drawing/2014/main" id="{D7B321B2-93D3-477A-A20A-6846012E0C6D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307817" y="840568"/>
              <a:ext cx="1583324" cy="28474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" name="Shape 304">
            <a:extLst>
              <a:ext uri="{FF2B5EF4-FFF2-40B4-BE49-F238E27FC236}">
                <a16:creationId xmlns:a16="http://schemas.microsoft.com/office/drawing/2014/main" id="{7FA14F16-A506-4765-B111-9B8AEC08A132}"/>
              </a:ext>
            </a:extLst>
          </p:cNvPr>
          <p:cNvSpPr txBox="1"/>
          <p:nvPr/>
        </p:nvSpPr>
        <p:spPr>
          <a:xfrm>
            <a:off x="166332" y="3547897"/>
            <a:ext cx="245946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Corbel"/>
              </a:rPr>
              <a:t>Removed title bar backgrounds and added option to not upload image</a:t>
            </a:r>
            <a:endParaRPr sz="1800" dirty="0">
              <a:solidFill>
                <a:schemeClr val="lt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Corbel"/>
            </a:endParaRPr>
          </a:p>
        </p:txBody>
      </p:sp>
      <p:sp>
        <p:nvSpPr>
          <p:cNvPr id="25" name="Shape 307">
            <a:extLst>
              <a:ext uri="{FF2B5EF4-FFF2-40B4-BE49-F238E27FC236}">
                <a16:creationId xmlns:a16="http://schemas.microsoft.com/office/drawing/2014/main" id="{B5C536DD-2BC0-45ED-999A-0E77A178629F}"/>
              </a:ext>
            </a:extLst>
          </p:cNvPr>
          <p:cNvSpPr/>
          <p:nvPr/>
        </p:nvSpPr>
        <p:spPr>
          <a:xfrm>
            <a:off x="7703617" y="3066419"/>
            <a:ext cx="181764" cy="181764"/>
          </a:xfrm>
          <a:prstGeom prst="ellipse">
            <a:avLst/>
          </a:prstGeom>
          <a:solidFill>
            <a:srgbClr val="B7F701"/>
          </a:solidFill>
          <a:ln w="12700" cap="flat" cmpd="sng">
            <a:solidFill>
              <a:srgbClr val="B7F70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6" name="Shape 308">
            <a:extLst>
              <a:ext uri="{FF2B5EF4-FFF2-40B4-BE49-F238E27FC236}">
                <a16:creationId xmlns:a16="http://schemas.microsoft.com/office/drawing/2014/main" id="{43692910-17A1-4B48-9C19-A0AB33E9F8DF}"/>
              </a:ext>
            </a:extLst>
          </p:cNvPr>
          <p:cNvSpPr txBox="1"/>
          <p:nvPr/>
        </p:nvSpPr>
        <p:spPr>
          <a:xfrm>
            <a:off x="2913591" y="1031540"/>
            <a:ext cx="2495334" cy="553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Corbel"/>
              </a:rPr>
              <a:t>Improved onboarding prototype functionality &amp; reorganized profile details input</a:t>
            </a:r>
            <a:endParaRPr dirty="0">
              <a:solidFill>
                <a:schemeClr val="lt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Corbel"/>
            </a:endParaRPr>
          </a:p>
        </p:txBody>
      </p:sp>
      <p:sp>
        <p:nvSpPr>
          <p:cNvPr id="27" name="Shape 309">
            <a:extLst>
              <a:ext uri="{FF2B5EF4-FFF2-40B4-BE49-F238E27FC236}">
                <a16:creationId xmlns:a16="http://schemas.microsoft.com/office/drawing/2014/main" id="{E6C96833-1E73-47A5-963E-4280F8213E21}"/>
              </a:ext>
            </a:extLst>
          </p:cNvPr>
          <p:cNvSpPr txBox="1"/>
          <p:nvPr/>
        </p:nvSpPr>
        <p:spPr>
          <a:xfrm>
            <a:off x="6019934" y="3288746"/>
            <a:ext cx="359841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Corbel"/>
              </a:rPr>
              <a:t>Too many buttons!</a:t>
            </a:r>
            <a:endParaRPr sz="1800" dirty="0">
              <a:solidFill>
                <a:schemeClr val="lt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617554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ctrTitle"/>
          </p:nvPr>
        </p:nvSpPr>
        <p:spPr>
          <a:xfrm>
            <a:off x="685800" y="1229360"/>
            <a:ext cx="5074500" cy="235199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0" dirty="0">
                <a:solidFill>
                  <a:srgbClr val="3796BF"/>
                </a:solidFill>
              </a:rPr>
              <a:t>2.</a:t>
            </a:r>
            <a:endParaRPr sz="7200" b="0" dirty="0">
              <a:solidFill>
                <a:srgbClr val="3796BF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INFORMATION ARCHITECTURE</a:t>
            </a:r>
            <a:endParaRPr dirty="0"/>
          </a:p>
        </p:txBody>
      </p:sp>
      <p:sp>
        <p:nvSpPr>
          <p:cNvPr id="178" name="Shape 178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User flows, site map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9455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07CBE8F-8ECE-4D64-B77E-7AD3B8CA6E07}"/>
              </a:ext>
            </a:extLst>
          </p:cNvPr>
          <p:cNvSpPr txBox="1">
            <a:spLocks/>
          </p:cNvSpPr>
          <p:nvPr/>
        </p:nvSpPr>
        <p:spPr>
          <a:xfrm>
            <a:off x="0" y="4608871"/>
            <a:ext cx="5760300" cy="680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32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WIREFRAMES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B8D5E0-F752-4A4A-AEBC-A94A4BD59F7F}"/>
              </a:ext>
            </a:extLst>
          </p:cNvPr>
          <p:cNvGrpSpPr/>
          <p:nvPr/>
        </p:nvGrpSpPr>
        <p:grpSpPr>
          <a:xfrm>
            <a:off x="2013600" y="1082412"/>
            <a:ext cx="1717731" cy="3077594"/>
            <a:chOff x="1892169" y="-99277"/>
            <a:chExt cx="1717731" cy="3077594"/>
          </a:xfrm>
        </p:grpSpPr>
        <p:pic>
          <p:nvPicPr>
            <p:cNvPr id="9" name="Shape 292">
              <a:extLst>
                <a:ext uri="{FF2B5EF4-FFF2-40B4-BE49-F238E27FC236}">
                  <a16:creationId xmlns:a16="http://schemas.microsoft.com/office/drawing/2014/main" id="{21624D97-BD25-9440-957E-B47C4D8FD235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892169" y="-99277"/>
              <a:ext cx="1717731" cy="30775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9B86884-E28F-7744-A2B1-D00158535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80049" y="396815"/>
              <a:ext cx="1114357" cy="197545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8CBBDA5-CDF5-4947-A9AE-C0B7B284F164}"/>
              </a:ext>
            </a:extLst>
          </p:cNvPr>
          <p:cNvGrpSpPr/>
          <p:nvPr/>
        </p:nvGrpSpPr>
        <p:grpSpPr>
          <a:xfrm>
            <a:off x="418429" y="1082412"/>
            <a:ext cx="1717731" cy="3077594"/>
            <a:chOff x="329938" y="-126956"/>
            <a:chExt cx="1717731" cy="3077594"/>
          </a:xfrm>
        </p:grpSpPr>
        <p:pic>
          <p:nvPicPr>
            <p:cNvPr id="7" name="Shape 292">
              <a:extLst>
                <a:ext uri="{FF2B5EF4-FFF2-40B4-BE49-F238E27FC236}">
                  <a16:creationId xmlns:a16="http://schemas.microsoft.com/office/drawing/2014/main" id="{CF949CE3-F0E8-FD4D-B9F5-F3C41FA05EA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29938" y="-126956"/>
              <a:ext cx="1717731" cy="30775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3E5CBC0-F974-394A-A997-B562FC13E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1892" y="396814"/>
              <a:ext cx="1105997" cy="1975451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94E6420-4823-7947-AD90-7EA91B54B7AF}"/>
              </a:ext>
            </a:extLst>
          </p:cNvPr>
          <p:cNvGrpSpPr/>
          <p:nvPr/>
        </p:nvGrpSpPr>
        <p:grpSpPr>
          <a:xfrm>
            <a:off x="3608771" y="1082412"/>
            <a:ext cx="1717731" cy="3077594"/>
            <a:chOff x="3454400" y="-64966"/>
            <a:chExt cx="1717731" cy="3077594"/>
          </a:xfrm>
        </p:grpSpPr>
        <p:pic>
          <p:nvPicPr>
            <p:cNvPr id="11" name="Shape 292">
              <a:extLst>
                <a:ext uri="{FF2B5EF4-FFF2-40B4-BE49-F238E27FC236}">
                  <a16:creationId xmlns:a16="http://schemas.microsoft.com/office/drawing/2014/main" id="{97920A53-BB1A-5E4B-B85F-38B97CD3453F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454400" y="-64966"/>
              <a:ext cx="1717731" cy="30775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53E45A3-5290-C644-80E5-30C38696F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45762" y="443093"/>
              <a:ext cx="1111250" cy="19685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9C5F2D8-7BD3-EE40-95E0-54B8BD2323BB}"/>
              </a:ext>
            </a:extLst>
          </p:cNvPr>
          <p:cNvGrpSpPr/>
          <p:nvPr/>
        </p:nvGrpSpPr>
        <p:grpSpPr>
          <a:xfrm>
            <a:off x="5203942" y="1082412"/>
            <a:ext cx="1717731" cy="3077594"/>
            <a:chOff x="5160261" y="-98636"/>
            <a:chExt cx="1717731" cy="3077594"/>
          </a:xfrm>
        </p:grpSpPr>
        <p:pic>
          <p:nvPicPr>
            <p:cNvPr id="13" name="Shape 292">
              <a:extLst>
                <a:ext uri="{FF2B5EF4-FFF2-40B4-BE49-F238E27FC236}">
                  <a16:creationId xmlns:a16="http://schemas.microsoft.com/office/drawing/2014/main" id="{DCB4931B-D9C1-C744-9307-BC10CCC6B000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160261" y="-98636"/>
              <a:ext cx="1717731" cy="30775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03E705C-DA9D-F143-88E3-7CBAA1000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93172" y="443093"/>
              <a:ext cx="1069701" cy="192917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D98B004-6748-2347-8B6F-B6E2E64AD8FC}"/>
              </a:ext>
            </a:extLst>
          </p:cNvPr>
          <p:cNvGrpSpPr/>
          <p:nvPr/>
        </p:nvGrpSpPr>
        <p:grpSpPr>
          <a:xfrm>
            <a:off x="6799113" y="1082412"/>
            <a:ext cx="1717731" cy="3077594"/>
            <a:chOff x="6710622" y="0"/>
            <a:chExt cx="1717731" cy="3077594"/>
          </a:xfrm>
        </p:grpSpPr>
        <p:pic>
          <p:nvPicPr>
            <p:cNvPr id="15" name="Shape 292">
              <a:extLst>
                <a:ext uri="{FF2B5EF4-FFF2-40B4-BE49-F238E27FC236}">
                  <a16:creationId xmlns:a16="http://schemas.microsoft.com/office/drawing/2014/main" id="{5BEA018A-EB6E-9E4F-9406-BF4ADBD71DE6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710622" y="0"/>
              <a:ext cx="1717731" cy="30775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79831B6-4031-EC40-8F9F-736E971E9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15910" y="481306"/>
              <a:ext cx="1099612" cy="1976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9351116"/>
      </p:ext>
    </p:extLst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B7144F-8DAA-497A-8357-8ACC63C05C01}"/>
              </a:ext>
            </a:extLst>
          </p:cNvPr>
          <p:cNvSpPr txBox="1"/>
          <p:nvPr/>
        </p:nvSpPr>
        <p:spPr>
          <a:xfrm>
            <a:off x="242118" y="4310694"/>
            <a:ext cx="3923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AFAFA"/>
                </a:solidFill>
              </a:rPr>
              <a:t>USER FLOW</a:t>
            </a:r>
          </a:p>
        </p:txBody>
      </p:sp>
      <p:pic>
        <p:nvPicPr>
          <p:cNvPr id="5" name="Picture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FD74E008-FA25-49E0-8363-CD74041EA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507" y="154856"/>
            <a:ext cx="5621258" cy="46663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88DCA2-1645-4195-AD18-07CD5E1948E1}"/>
              </a:ext>
            </a:extLst>
          </p:cNvPr>
          <p:cNvSpPr txBox="1"/>
          <p:nvPr/>
        </p:nvSpPr>
        <p:spPr>
          <a:xfrm>
            <a:off x="1486992" y="1362417"/>
            <a:ext cx="1329812" cy="261610"/>
          </a:xfrm>
          <a:prstGeom prst="rect">
            <a:avLst/>
          </a:prstGeom>
          <a:solidFill>
            <a:srgbClr val="500766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AFAFA"/>
                </a:solidFill>
              </a:rPr>
              <a:t>START SCREEN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7C655F-E09E-4198-B178-CE4340B3866E}"/>
              </a:ext>
            </a:extLst>
          </p:cNvPr>
          <p:cNvSpPr txBox="1"/>
          <p:nvPr/>
        </p:nvSpPr>
        <p:spPr>
          <a:xfrm>
            <a:off x="3035714" y="68017"/>
            <a:ext cx="1329812" cy="261610"/>
          </a:xfrm>
          <a:prstGeom prst="rect">
            <a:avLst/>
          </a:prstGeom>
          <a:solidFill>
            <a:srgbClr val="500766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AFAFA"/>
                </a:solidFill>
              </a:rPr>
              <a:t>NEW USERS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7CE225-F424-4E7A-83BE-A5BC7759C3C7}"/>
              </a:ext>
            </a:extLst>
          </p:cNvPr>
          <p:cNvSpPr txBox="1"/>
          <p:nvPr/>
        </p:nvSpPr>
        <p:spPr>
          <a:xfrm>
            <a:off x="2868560" y="2357247"/>
            <a:ext cx="1484672" cy="261610"/>
          </a:xfrm>
          <a:prstGeom prst="rect">
            <a:avLst/>
          </a:prstGeom>
          <a:solidFill>
            <a:srgbClr val="500766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rgbClr val="FAFAFA"/>
                </a:solidFill>
              </a:rPr>
              <a:t>EXISTING USERS</a:t>
            </a:r>
          </a:p>
        </p:txBody>
      </p:sp>
    </p:spTree>
    <p:extLst>
      <p:ext uri="{BB962C8B-B14F-4D97-AF65-F5344CB8AC3E}">
        <p14:creationId xmlns:p14="http://schemas.microsoft.com/office/powerpoint/2010/main" val="1034166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0" dirty="0">
                <a:solidFill>
                  <a:srgbClr val="3796BF"/>
                </a:solidFill>
              </a:rPr>
              <a:t>3.</a:t>
            </a:r>
            <a:endParaRPr sz="7200" b="0" dirty="0">
              <a:solidFill>
                <a:srgbClr val="3796BF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INTERACTION DESIGN</a:t>
            </a:r>
            <a:endParaRPr dirty="0"/>
          </a:p>
        </p:txBody>
      </p:sp>
      <p:sp>
        <p:nvSpPr>
          <p:cNvPr id="178" name="Shape 178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Wireframes,  mockups, annotations, </a:t>
            </a:r>
            <a:r>
              <a:rPr lang="en-US" dirty="0" err="1"/>
              <a:t>flinto</a:t>
            </a:r>
            <a:r>
              <a:rPr lang="en-US" dirty="0"/>
              <a:t>, micro-interactions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167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ctrTitle" idx="4294967295"/>
          </p:nvPr>
        </p:nvSpPr>
        <p:spPr>
          <a:xfrm>
            <a:off x="353639" y="1731594"/>
            <a:ext cx="4924425" cy="71913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50076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HELLO!</a:t>
            </a:r>
            <a:endParaRPr sz="6000" dirty="0">
              <a:solidFill>
                <a:srgbClr val="500766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71" name="Shape 171"/>
          <p:cNvSpPr txBox="1">
            <a:spLocks noGrp="1"/>
          </p:cNvSpPr>
          <p:nvPr>
            <p:ph type="subTitle" idx="4294967295"/>
          </p:nvPr>
        </p:nvSpPr>
        <p:spPr>
          <a:xfrm>
            <a:off x="457107" y="2411361"/>
            <a:ext cx="4924425" cy="19542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00B2D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I’</a:t>
            </a:r>
            <a:r>
              <a:rPr lang="en-US" sz="3600" b="1" dirty="0">
                <a:solidFill>
                  <a:srgbClr val="00B2D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 Kat.</a:t>
            </a: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B2D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I’</a:t>
            </a:r>
            <a:r>
              <a:rPr lang="en-US" dirty="0">
                <a:solidFill>
                  <a:srgbClr val="00B2D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</a:t>
            </a:r>
            <a:r>
              <a:rPr lang="en" dirty="0">
                <a:solidFill>
                  <a:srgbClr val="00B2D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here because I love </a:t>
            </a:r>
            <a:r>
              <a:rPr lang="en-US" dirty="0">
                <a:solidFill>
                  <a:srgbClr val="00B2D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UX</a:t>
            </a:r>
            <a:r>
              <a:rPr lang="en" dirty="0">
                <a:solidFill>
                  <a:srgbClr val="00B2D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 </a:t>
            </a:r>
          </a:p>
          <a:p>
            <a:pPr marL="0" lvl="0" indent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-US" dirty="0">
                <a:solidFill>
                  <a:srgbClr val="00B2D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dirty="0">
                <a:solidFill>
                  <a:srgbClr val="00B2D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You can find me at: medium.com/@katalderman</a:t>
            </a:r>
            <a:endParaRPr lang="en-US" sz="3600" b="1" dirty="0">
              <a:solidFill>
                <a:srgbClr val="00B2D6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172" name="Shape 172" descr="photo-1434030216411-0b793f4b4173.jpg"/>
          <p:cNvPicPr preferRelativeResize="0"/>
          <p:nvPr/>
        </p:nvPicPr>
        <p:blipFill rotWithShape="1">
          <a:blip r:embed="rId3">
            <a:alphaModFix/>
          </a:blip>
          <a:srcRect l="18591" r="15761"/>
          <a:stretch/>
        </p:blipFill>
        <p:spPr>
          <a:xfrm>
            <a:off x="5767475" y="7374"/>
            <a:ext cx="33765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E180235-7F6D-47F4-8E69-8E08F6124B76}"/>
              </a:ext>
            </a:extLst>
          </p:cNvPr>
          <p:cNvSpPr txBox="1">
            <a:spLocks/>
          </p:cNvSpPr>
          <p:nvPr/>
        </p:nvSpPr>
        <p:spPr>
          <a:xfrm>
            <a:off x="0" y="4608871"/>
            <a:ext cx="5760300" cy="680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32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INTERACTIONS</a:t>
            </a:r>
          </a:p>
        </p:txBody>
      </p:sp>
    </p:spTree>
    <p:extLst>
      <p:ext uri="{BB962C8B-B14F-4D97-AF65-F5344CB8AC3E}">
        <p14:creationId xmlns:p14="http://schemas.microsoft.com/office/powerpoint/2010/main" val="35411900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0" dirty="0">
                <a:solidFill>
                  <a:srgbClr val="3796BF"/>
                </a:solidFill>
              </a:rPr>
              <a:t>4.</a:t>
            </a:r>
            <a:endParaRPr sz="7200" b="0" dirty="0">
              <a:solidFill>
                <a:srgbClr val="3796BF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VISUAL DESIGN</a:t>
            </a:r>
            <a:endParaRPr dirty="0"/>
          </a:p>
        </p:txBody>
      </p:sp>
      <p:sp>
        <p:nvSpPr>
          <p:cNvPr id="178" name="Shape 178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Mood board, style tile, high fidelity mockup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340190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2F07C0C-419D-8D44-9CF8-1D9CD0B193CE}"/>
              </a:ext>
            </a:extLst>
          </p:cNvPr>
          <p:cNvGrpSpPr/>
          <p:nvPr/>
        </p:nvGrpSpPr>
        <p:grpSpPr>
          <a:xfrm>
            <a:off x="982431" y="163902"/>
            <a:ext cx="6030843" cy="4818762"/>
            <a:chOff x="853035" y="0"/>
            <a:chExt cx="6030843" cy="48187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5ABE8C7-7568-254E-81CA-E470666EF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3035" y="0"/>
              <a:ext cx="6030843" cy="481876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1E068D7-9FA2-C244-BA96-C0AE1BA492E5}"/>
                </a:ext>
              </a:extLst>
            </p:cNvPr>
            <p:cNvSpPr/>
            <p:nvPr/>
          </p:nvSpPr>
          <p:spPr>
            <a:xfrm>
              <a:off x="5460519" y="1242205"/>
              <a:ext cx="1276710" cy="966158"/>
            </a:xfrm>
            <a:prstGeom prst="rect">
              <a:avLst/>
            </a:prstGeom>
            <a:solidFill>
              <a:srgbClr val="500766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7A628CA-E178-794F-A64B-2538173217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2" t="3435" r="5172" b="6866"/>
          <a:stretch/>
        </p:blipFill>
        <p:spPr>
          <a:xfrm>
            <a:off x="163902" y="1325726"/>
            <a:ext cx="5382883" cy="3729354"/>
          </a:xfrm>
          <a:prstGeom prst="rect">
            <a:avLst/>
          </a:prstGeom>
        </p:spPr>
      </p:pic>
      <p:sp>
        <p:nvSpPr>
          <p:cNvPr id="5" name="Shape 349">
            <a:extLst>
              <a:ext uri="{FF2B5EF4-FFF2-40B4-BE49-F238E27FC236}">
                <a16:creationId xmlns:a16="http://schemas.microsoft.com/office/drawing/2014/main" id="{D75DB0D9-26EE-624B-9E95-EFC34F714D1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696731" y="318070"/>
            <a:ext cx="3347536" cy="32823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/>
              <a:t>Colors: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/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Dark </a:t>
            </a:r>
            <a:r>
              <a:rPr lang="en-US" sz="1800" dirty="0"/>
              <a:t>purple</a:t>
            </a:r>
            <a:r>
              <a:rPr lang="en" sz="1800" dirty="0"/>
              <a:t> </a:t>
            </a:r>
            <a:r>
              <a:rPr lang="en" sz="1800" b="1" dirty="0">
                <a:solidFill>
                  <a:srgbClr val="500766"/>
                </a:solidFill>
              </a:rPr>
              <a:t>#500766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Lime Green</a:t>
            </a:r>
            <a:r>
              <a:rPr lang="en" sz="1800" dirty="0"/>
              <a:t> </a:t>
            </a:r>
            <a:r>
              <a:rPr lang="en" sz="1800" b="1" dirty="0">
                <a:solidFill>
                  <a:schemeClr val="accent2">
                    <a:lumMod val="75000"/>
                  </a:schemeClr>
                </a:solidFill>
              </a:rPr>
              <a:t>#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B7F700</a:t>
            </a:r>
            <a:r>
              <a:rPr lang="en" sz="180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Cyan </a:t>
            </a:r>
            <a:r>
              <a:rPr lang="en" sz="1800" b="1" dirty="0">
                <a:solidFill>
                  <a:srgbClr val="00B2D6"/>
                </a:solidFill>
              </a:rPr>
              <a:t>#00</a:t>
            </a:r>
            <a:r>
              <a:rPr lang="en-US" sz="1800" b="1" dirty="0">
                <a:solidFill>
                  <a:srgbClr val="00B2D6"/>
                </a:solidFill>
              </a:rPr>
              <a:t>B2D6</a:t>
            </a:r>
            <a:endParaRPr sz="1800" b="1" dirty="0">
              <a:solidFill>
                <a:srgbClr val="00B2D6"/>
              </a:solidFill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800" dirty="0"/>
              <a:t>Orange </a:t>
            </a:r>
            <a:r>
              <a:rPr lang="en" sz="1800" b="1" dirty="0">
                <a:solidFill>
                  <a:srgbClr val="FF9900"/>
                </a:solidFill>
              </a:rPr>
              <a:t>#</a:t>
            </a:r>
            <a:r>
              <a:rPr lang="en-US" sz="1800" b="1" dirty="0">
                <a:solidFill>
                  <a:srgbClr val="FF9900"/>
                </a:solidFill>
              </a:rPr>
              <a:t>FF6E2C</a:t>
            </a:r>
            <a:br>
              <a:rPr lang="en-US" sz="1800" b="1" dirty="0">
                <a:solidFill>
                  <a:srgbClr val="FF9900"/>
                </a:solidFill>
              </a:rPr>
            </a:br>
            <a:endParaRPr lang="en-US" sz="1800" b="1" dirty="0">
              <a:solidFill>
                <a:srgbClr val="FF9900"/>
              </a:solidFill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800" b="1" dirty="0"/>
              <a:t>Text: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br>
              <a:rPr lang="en-US" sz="1800" b="1" dirty="0">
                <a:solidFill>
                  <a:srgbClr val="FF9900"/>
                </a:solidFill>
              </a:rPr>
            </a:br>
            <a:r>
              <a:rPr lang="en" sz="1800" dirty="0"/>
              <a:t>Dark </a:t>
            </a:r>
            <a:r>
              <a:rPr lang="en" sz="1800" b="1" dirty="0"/>
              <a:t>#1</a:t>
            </a:r>
            <a:r>
              <a:rPr lang="en-US" sz="1800" b="1" dirty="0"/>
              <a:t>C1C1C</a:t>
            </a:r>
            <a:endParaRPr lang="en" sz="1800" b="1" dirty="0"/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800" dirty="0"/>
              <a:t>Light </a:t>
            </a:r>
            <a:r>
              <a:rPr lang="en-US" sz="1800" b="1" dirty="0"/>
              <a:t>#FAFAFA</a:t>
            </a:r>
            <a:endParaRPr sz="1800" b="1" dirty="0"/>
          </a:p>
        </p:txBody>
      </p:sp>
      <p:sp>
        <p:nvSpPr>
          <p:cNvPr id="6" name="Shape 348">
            <a:extLst>
              <a:ext uri="{FF2B5EF4-FFF2-40B4-BE49-F238E27FC236}">
                <a16:creationId xmlns:a16="http://schemas.microsoft.com/office/drawing/2014/main" id="{D2F1E28B-B328-D84D-A5D3-D218BBBBE4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28987" y="460945"/>
            <a:ext cx="2157413" cy="86478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Style Tile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27099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F5A1F690-41C9-AF42-9B86-3B0C7BC346DA}"/>
              </a:ext>
            </a:extLst>
          </p:cNvPr>
          <p:cNvSpPr txBox="1"/>
          <p:nvPr/>
        </p:nvSpPr>
        <p:spPr>
          <a:xfrm>
            <a:off x="494036" y="3976082"/>
            <a:ext cx="1424615" cy="954107"/>
          </a:xfrm>
          <a:prstGeom prst="rect">
            <a:avLst/>
          </a:prstGeom>
          <a:noFill/>
          <a:ln>
            <a:solidFill>
              <a:srgbClr val="00B2D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(Version A)</a:t>
            </a:r>
            <a:br>
              <a:rPr lang="en-US" dirty="0"/>
            </a:br>
            <a:r>
              <a:rPr lang="en-US" dirty="0"/>
              <a:t>”I really don’t like the layout of this page”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35EA457-0A9B-244F-8FC4-7D6F0057933D}"/>
              </a:ext>
            </a:extLst>
          </p:cNvPr>
          <p:cNvSpPr txBox="1"/>
          <p:nvPr/>
        </p:nvSpPr>
        <p:spPr>
          <a:xfrm>
            <a:off x="2131358" y="3976082"/>
            <a:ext cx="1424615" cy="954107"/>
          </a:xfrm>
          <a:prstGeom prst="rect">
            <a:avLst/>
          </a:prstGeom>
          <a:noFill/>
          <a:ln>
            <a:solidFill>
              <a:srgbClr val="00B2D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(Version B)</a:t>
            </a:r>
            <a:br>
              <a:rPr lang="en-US" dirty="0"/>
            </a:br>
            <a:r>
              <a:rPr lang="en-US" dirty="0"/>
              <a:t>”Why do you need my birthday?”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F8F55C1-8BC0-9E49-87DC-6215B2DA8B51}"/>
              </a:ext>
            </a:extLst>
          </p:cNvPr>
          <p:cNvSpPr txBox="1"/>
          <p:nvPr/>
        </p:nvSpPr>
        <p:spPr>
          <a:xfrm>
            <a:off x="3784249" y="3973283"/>
            <a:ext cx="1424615" cy="1169551"/>
          </a:xfrm>
          <a:prstGeom prst="rect">
            <a:avLst/>
          </a:prstGeom>
          <a:noFill/>
          <a:ln>
            <a:solidFill>
              <a:srgbClr val="00B2D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”There are too many buttons, I can’t find how to start working out”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3AE3DD7-C8E4-2946-822C-86748B333EF4}"/>
              </a:ext>
            </a:extLst>
          </p:cNvPr>
          <p:cNvSpPr txBox="1"/>
          <p:nvPr/>
        </p:nvSpPr>
        <p:spPr>
          <a:xfrm>
            <a:off x="5437140" y="3973283"/>
            <a:ext cx="1424615" cy="954107"/>
          </a:xfrm>
          <a:prstGeom prst="rect">
            <a:avLst/>
          </a:prstGeom>
          <a:solidFill>
            <a:schemeClr val="lt1"/>
          </a:solidFill>
          <a:ln>
            <a:solidFill>
              <a:srgbClr val="00B2D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Users had a hard time moving the icons.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E49C851-13E7-5C47-A449-2115D41AB878}"/>
              </a:ext>
            </a:extLst>
          </p:cNvPr>
          <p:cNvSpPr txBox="1"/>
          <p:nvPr/>
        </p:nvSpPr>
        <p:spPr>
          <a:xfrm>
            <a:off x="7095766" y="3973283"/>
            <a:ext cx="1424615" cy="954107"/>
          </a:xfrm>
          <a:prstGeom prst="rect">
            <a:avLst/>
          </a:prstGeom>
          <a:solidFill>
            <a:schemeClr val="lt1"/>
          </a:solidFill>
          <a:ln>
            <a:solidFill>
              <a:srgbClr val="00B2D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Users had a hard time moving the icons.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E63860-B47B-1142-9BE5-78D674F2D39D}"/>
              </a:ext>
            </a:extLst>
          </p:cNvPr>
          <p:cNvGrpSpPr/>
          <p:nvPr/>
        </p:nvGrpSpPr>
        <p:grpSpPr>
          <a:xfrm>
            <a:off x="129162" y="-19875"/>
            <a:ext cx="2154365" cy="3859894"/>
            <a:chOff x="213576" y="531699"/>
            <a:chExt cx="2342283" cy="4196580"/>
          </a:xfrm>
        </p:grpSpPr>
        <p:pic>
          <p:nvPicPr>
            <p:cNvPr id="10" name="Shape 292">
              <a:extLst>
                <a:ext uri="{FF2B5EF4-FFF2-40B4-BE49-F238E27FC236}">
                  <a16:creationId xmlns:a16="http://schemas.microsoft.com/office/drawing/2014/main" id="{750D9AA0-9237-C340-80DB-4679C6887F8D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13576" y="531699"/>
              <a:ext cx="2342283" cy="41965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4CB3093-DFCF-8F42-95C1-E72DCE08C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9768" y="1268083"/>
              <a:ext cx="1548880" cy="278282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48152B7-0584-6645-8F8C-32611BB89CA6}"/>
              </a:ext>
            </a:extLst>
          </p:cNvPr>
          <p:cNvGrpSpPr/>
          <p:nvPr/>
        </p:nvGrpSpPr>
        <p:grpSpPr>
          <a:xfrm>
            <a:off x="3437014" y="-19875"/>
            <a:ext cx="2154365" cy="3859894"/>
            <a:chOff x="3098859" y="556936"/>
            <a:chExt cx="2342283" cy="4196580"/>
          </a:xfrm>
        </p:grpSpPr>
        <p:pic>
          <p:nvPicPr>
            <p:cNvPr id="14" name="Shape 292">
              <a:extLst>
                <a:ext uri="{FF2B5EF4-FFF2-40B4-BE49-F238E27FC236}">
                  <a16:creationId xmlns:a16="http://schemas.microsoft.com/office/drawing/2014/main" id="{743BF4B2-2562-3646-805C-BC6043374AF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98859" y="556936"/>
              <a:ext cx="2342283" cy="41965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C26056C-CB05-4E46-891A-FA34376B9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68498" y="1234027"/>
              <a:ext cx="1565847" cy="2784305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250CCB1-208E-5845-91B9-05549895C012}"/>
              </a:ext>
            </a:extLst>
          </p:cNvPr>
          <p:cNvGrpSpPr/>
          <p:nvPr/>
        </p:nvGrpSpPr>
        <p:grpSpPr>
          <a:xfrm>
            <a:off x="5090940" y="-19875"/>
            <a:ext cx="2154365" cy="3859894"/>
            <a:chOff x="4978221" y="643487"/>
            <a:chExt cx="2342283" cy="4196580"/>
          </a:xfrm>
        </p:grpSpPr>
        <p:pic>
          <p:nvPicPr>
            <p:cNvPr id="13" name="Shape 292">
              <a:extLst>
                <a:ext uri="{FF2B5EF4-FFF2-40B4-BE49-F238E27FC236}">
                  <a16:creationId xmlns:a16="http://schemas.microsoft.com/office/drawing/2014/main" id="{35EDCB8C-AFBC-DB4C-8746-201DEBEFA78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78221" y="643487"/>
              <a:ext cx="2342283" cy="41965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AA913D3-33EE-2A4C-BA1B-4775D52DE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76219" y="1375062"/>
              <a:ext cx="1526622" cy="2784305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7742F0B-94A8-EE4A-94B5-56A6FA0F79E2}"/>
              </a:ext>
            </a:extLst>
          </p:cNvPr>
          <p:cNvGrpSpPr/>
          <p:nvPr/>
        </p:nvGrpSpPr>
        <p:grpSpPr>
          <a:xfrm>
            <a:off x="1783088" y="-19875"/>
            <a:ext cx="2154365" cy="3859894"/>
            <a:chOff x="2021490" y="389728"/>
            <a:chExt cx="2342283" cy="4196580"/>
          </a:xfrm>
        </p:grpSpPr>
        <p:pic>
          <p:nvPicPr>
            <p:cNvPr id="15" name="Shape 292">
              <a:extLst>
                <a:ext uri="{FF2B5EF4-FFF2-40B4-BE49-F238E27FC236}">
                  <a16:creationId xmlns:a16="http://schemas.microsoft.com/office/drawing/2014/main" id="{E3473E65-4B0C-D64C-B451-91F107E9F72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021490" y="389728"/>
              <a:ext cx="2342283" cy="41965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3B992BA-560B-4A4E-B28E-9EE52F470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99081" y="1095672"/>
              <a:ext cx="1538909" cy="2784692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84D4E61-2AC8-6841-8920-6A19563C8059}"/>
              </a:ext>
            </a:extLst>
          </p:cNvPr>
          <p:cNvGrpSpPr/>
          <p:nvPr/>
        </p:nvGrpSpPr>
        <p:grpSpPr>
          <a:xfrm>
            <a:off x="6744866" y="-19875"/>
            <a:ext cx="2154365" cy="3859894"/>
            <a:chOff x="6827812" y="643487"/>
            <a:chExt cx="2342283" cy="4196580"/>
          </a:xfrm>
        </p:grpSpPr>
        <p:pic>
          <p:nvPicPr>
            <p:cNvPr id="12" name="Shape 292">
              <a:extLst>
                <a:ext uri="{FF2B5EF4-FFF2-40B4-BE49-F238E27FC236}">
                  <a16:creationId xmlns:a16="http://schemas.microsoft.com/office/drawing/2014/main" id="{F94BCB07-85E7-EB49-A940-DB5AA55214E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827812" y="643487"/>
              <a:ext cx="2342283" cy="41965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4C84C4E-D895-3C4F-A16C-B952B2D5D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07043" y="1262872"/>
              <a:ext cx="1551831" cy="2784708"/>
            </a:xfrm>
            <a:prstGeom prst="rect">
              <a:avLst/>
            </a:prstGeom>
          </p:spPr>
        </p:pic>
      </p:grpSp>
      <p:cxnSp>
        <p:nvCxnSpPr>
          <p:cNvPr id="23" name="Shape 290">
            <a:extLst>
              <a:ext uri="{FF2B5EF4-FFF2-40B4-BE49-F238E27FC236}">
                <a16:creationId xmlns:a16="http://schemas.microsoft.com/office/drawing/2014/main" id="{0816ABC1-1C0B-F94A-A697-1EF60EAB149A}"/>
              </a:ext>
            </a:extLst>
          </p:cNvPr>
          <p:cNvCxnSpPr>
            <a:cxnSpLocks/>
          </p:cNvCxnSpPr>
          <p:nvPr/>
        </p:nvCxnSpPr>
        <p:spPr>
          <a:xfrm>
            <a:off x="1206344" y="3375196"/>
            <a:ext cx="1" cy="372223"/>
          </a:xfrm>
          <a:prstGeom prst="straightConnector1">
            <a:avLst/>
          </a:prstGeom>
          <a:noFill/>
          <a:ln w="9525" cap="flat" cmpd="sng">
            <a:solidFill>
              <a:srgbClr val="00B2D6"/>
            </a:solidFill>
            <a:prstDash val="dash"/>
            <a:miter lim="800000"/>
            <a:headEnd type="none" w="med" len="med"/>
            <a:tailEnd type="none" w="med" len="med"/>
          </a:ln>
        </p:spPr>
      </p:cxnSp>
      <p:sp>
        <p:nvSpPr>
          <p:cNvPr id="24" name="Shape 305">
            <a:extLst>
              <a:ext uri="{FF2B5EF4-FFF2-40B4-BE49-F238E27FC236}">
                <a16:creationId xmlns:a16="http://schemas.microsoft.com/office/drawing/2014/main" id="{3296139B-B891-6A42-A07F-F2B6A756368B}"/>
              </a:ext>
            </a:extLst>
          </p:cNvPr>
          <p:cNvSpPr/>
          <p:nvPr/>
        </p:nvSpPr>
        <p:spPr>
          <a:xfrm>
            <a:off x="1116497" y="3793665"/>
            <a:ext cx="181764" cy="181764"/>
          </a:xfrm>
          <a:prstGeom prst="ellipse">
            <a:avLst/>
          </a:prstGeom>
          <a:solidFill>
            <a:srgbClr val="00B2D6"/>
          </a:solidFill>
          <a:ln w="12700" cap="flat" cmpd="sng">
            <a:solidFill>
              <a:srgbClr val="00B2D6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cxnSp>
        <p:nvCxnSpPr>
          <p:cNvPr id="28" name="Shape 290">
            <a:extLst>
              <a:ext uri="{FF2B5EF4-FFF2-40B4-BE49-F238E27FC236}">
                <a16:creationId xmlns:a16="http://schemas.microsoft.com/office/drawing/2014/main" id="{CF222D83-DFC9-9445-B2E3-77A2C25BDCF3}"/>
              </a:ext>
            </a:extLst>
          </p:cNvPr>
          <p:cNvCxnSpPr>
            <a:cxnSpLocks/>
          </p:cNvCxnSpPr>
          <p:nvPr/>
        </p:nvCxnSpPr>
        <p:spPr>
          <a:xfrm>
            <a:off x="2843666" y="3569503"/>
            <a:ext cx="1" cy="372223"/>
          </a:xfrm>
          <a:prstGeom prst="straightConnector1">
            <a:avLst/>
          </a:prstGeom>
          <a:noFill/>
          <a:ln w="9525" cap="flat" cmpd="sng">
            <a:solidFill>
              <a:srgbClr val="00B2D6"/>
            </a:solidFill>
            <a:prstDash val="dash"/>
            <a:miter lim="800000"/>
            <a:headEnd type="none" w="med" len="med"/>
            <a:tailEnd type="none" w="med" len="med"/>
          </a:ln>
        </p:spPr>
      </p:cxnSp>
      <p:sp>
        <p:nvSpPr>
          <p:cNvPr id="29" name="Shape 305">
            <a:extLst>
              <a:ext uri="{FF2B5EF4-FFF2-40B4-BE49-F238E27FC236}">
                <a16:creationId xmlns:a16="http://schemas.microsoft.com/office/drawing/2014/main" id="{456D6A5C-34EC-244A-B5D2-ECC9248E4C7F}"/>
              </a:ext>
            </a:extLst>
          </p:cNvPr>
          <p:cNvSpPr/>
          <p:nvPr/>
        </p:nvSpPr>
        <p:spPr>
          <a:xfrm>
            <a:off x="2753819" y="3837497"/>
            <a:ext cx="181764" cy="181764"/>
          </a:xfrm>
          <a:prstGeom prst="ellipse">
            <a:avLst/>
          </a:prstGeom>
          <a:solidFill>
            <a:srgbClr val="00B2D6"/>
          </a:solidFill>
          <a:ln w="12700" cap="flat" cmpd="sng">
            <a:solidFill>
              <a:srgbClr val="00B2D6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cxnSp>
        <p:nvCxnSpPr>
          <p:cNvPr id="31" name="Shape 290">
            <a:extLst>
              <a:ext uri="{FF2B5EF4-FFF2-40B4-BE49-F238E27FC236}">
                <a16:creationId xmlns:a16="http://schemas.microsoft.com/office/drawing/2014/main" id="{3CD393F8-D465-834D-9C0D-86AF0B6A3B2A}"/>
              </a:ext>
            </a:extLst>
          </p:cNvPr>
          <p:cNvCxnSpPr>
            <a:cxnSpLocks/>
          </p:cNvCxnSpPr>
          <p:nvPr/>
        </p:nvCxnSpPr>
        <p:spPr>
          <a:xfrm>
            <a:off x="4496557" y="3566704"/>
            <a:ext cx="1" cy="372223"/>
          </a:xfrm>
          <a:prstGeom prst="straightConnector1">
            <a:avLst/>
          </a:prstGeom>
          <a:noFill/>
          <a:ln w="9525" cap="flat" cmpd="sng">
            <a:solidFill>
              <a:srgbClr val="00B2D6"/>
            </a:solidFill>
            <a:prstDash val="dash"/>
            <a:miter lim="800000"/>
            <a:headEnd type="none" w="med" len="med"/>
            <a:tailEnd type="none" w="med" len="med"/>
          </a:ln>
        </p:spPr>
      </p:cxnSp>
      <p:sp>
        <p:nvSpPr>
          <p:cNvPr id="32" name="Shape 305">
            <a:extLst>
              <a:ext uri="{FF2B5EF4-FFF2-40B4-BE49-F238E27FC236}">
                <a16:creationId xmlns:a16="http://schemas.microsoft.com/office/drawing/2014/main" id="{25FE086F-3343-BF4A-8EB9-B3B7DB03AC1A}"/>
              </a:ext>
            </a:extLst>
          </p:cNvPr>
          <p:cNvSpPr/>
          <p:nvPr/>
        </p:nvSpPr>
        <p:spPr>
          <a:xfrm>
            <a:off x="4406710" y="3834698"/>
            <a:ext cx="181764" cy="181764"/>
          </a:xfrm>
          <a:prstGeom prst="ellipse">
            <a:avLst/>
          </a:prstGeom>
          <a:solidFill>
            <a:srgbClr val="00B2D6"/>
          </a:solidFill>
          <a:ln w="12700" cap="flat" cmpd="sng">
            <a:solidFill>
              <a:srgbClr val="00B2D6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cxnSp>
        <p:nvCxnSpPr>
          <p:cNvPr id="34" name="Shape 290">
            <a:extLst>
              <a:ext uri="{FF2B5EF4-FFF2-40B4-BE49-F238E27FC236}">
                <a16:creationId xmlns:a16="http://schemas.microsoft.com/office/drawing/2014/main" id="{D562DE3E-E096-B74B-A068-000E8B87678D}"/>
              </a:ext>
            </a:extLst>
          </p:cNvPr>
          <p:cNvCxnSpPr>
            <a:cxnSpLocks/>
          </p:cNvCxnSpPr>
          <p:nvPr/>
        </p:nvCxnSpPr>
        <p:spPr>
          <a:xfrm>
            <a:off x="6149448" y="3566704"/>
            <a:ext cx="1" cy="372223"/>
          </a:xfrm>
          <a:prstGeom prst="straightConnector1">
            <a:avLst/>
          </a:prstGeom>
          <a:noFill/>
          <a:ln w="9525" cap="flat" cmpd="sng">
            <a:solidFill>
              <a:srgbClr val="00B2D6"/>
            </a:solidFill>
            <a:prstDash val="dash"/>
            <a:miter lim="800000"/>
            <a:headEnd type="none" w="med" len="med"/>
            <a:tailEnd type="none" w="med" len="med"/>
          </a:ln>
        </p:spPr>
      </p:cxnSp>
      <p:sp>
        <p:nvSpPr>
          <p:cNvPr id="35" name="Shape 305">
            <a:extLst>
              <a:ext uri="{FF2B5EF4-FFF2-40B4-BE49-F238E27FC236}">
                <a16:creationId xmlns:a16="http://schemas.microsoft.com/office/drawing/2014/main" id="{729FCD9E-7417-E845-AE44-3C8F566B1210}"/>
              </a:ext>
            </a:extLst>
          </p:cNvPr>
          <p:cNvSpPr/>
          <p:nvPr/>
        </p:nvSpPr>
        <p:spPr>
          <a:xfrm>
            <a:off x="6059601" y="3834698"/>
            <a:ext cx="181764" cy="181764"/>
          </a:xfrm>
          <a:prstGeom prst="ellipse">
            <a:avLst/>
          </a:prstGeom>
          <a:solidFill>
            <a:srgbClr val="00B2D6"/>
          </a:solidFill>
          <a:ln w="12700" cap="flat" cmpd="sng">
            <a:solidFill>
              <a:srgbClr val="00B2D6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cxnSp>
        <p:nvCxnSpPr>
          <p:cNvPr id="37" name="Shape 290">
            <a:extLst>
              <a:ext uri="{FF2B5EF4-FFF2-40B4-BE49-F238E27FC236}">
                <a16:creationId xmlns:a16="http://schemas.microsoft.com/office/drawing/2014/main" id="{AF59E3C3-9DAA-4B40-A15C-0AB2478BA5CD}"/>
              </a:ext>
            </a:extLst>
          </p:cNvPr>
          <p:cNvCxnSpPr>
            <a:cxnSpLocks/>
          </p:cNvCxnSpPr>
          <p:nvPr/>
        </p:nvCxnSpPr>
        <p:spPr>
          <a:xfrm>
            <a:off x="7808074" y="3566704"/>
            <a:ext cx="1" cy="372223"/>
          </a:xfrm>
          <a:prstGeom prst="straightConnector1">
            <a:avLst/>
          </a:prstGeom>
          <a:noFill/>
          <a:ln w="9525" cap="flat" cmpd="sng">
            <a:solidFill>
              <a:srgbClr val="00B2D6"/>
            </a:solidFill>
            <a:prstDash val="dash"/>
            <a:miter lim="800000"/>
            <a:headEnd type="none" w="med" len="med"/>
            <a:tailEnd type="none" w="med" len="med"/>
          </a:ln>
        </p:spPr>
      </p:cxnSp>
      <p:sp>
        <p:nvSpPr>
          <p:cNvPr id="38" name="Shape 305">
            <a:extLst>
              <a:ext uri="{FF2B5EF4-FFF2-40B4-BE49-F238E27FC236}">
                <a16:creationId xmlns:a16="http://schemas.microsoft.com/office/drawing/2014/main" id="{4D680B74-A1A7-FB4B-A068-CB61E7F8308D}"/>
              </a:ext>
            </a:extLst>
          </p:cNvPr>
          <p:cNvSpPr/>
          <p:nvPr/>
        </p:nvSpPr>
        <p:spPr>
          <a:xfrm>
            <a:off x="7718227" y="3834698"/>
            <a:ext cx="181764" cy="181764"/>
          </a:xfrm>
          <a:prstGeom prst="ellipse">
            <a:avLst/>
          </a:prstGeom>
          <a:solidFill>
            <a:srgbClr val="00B2D6"/>
          </a:solidFill>
          <a:ln w="12700" cap="flat" cmpd="sng">
            <a:solidFill>
              <a:srgbClr val="00B2D6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07CBE8F-8ECE-4D64-B77E-7AD3B8CA6E07}"/>
              </a:ext>
            </a:extLst>
          </p:cNvPr>
          <p:cNvSpPr txBox="1">
            <a:spLocks/>
          </p:cNvSpPr>
          <p:nvPr/>
        </p:nvSpPr>
        <p:spPr>
          <a:xfrm>
            <a:off x="3135284" y="-27693"/>
            <a:ext cx="3046813" cy="680700"/>
          </a:xfrm>
          <a:prstGeom prst="rect">
            <a:avLst/>
          </a:prstGeom>
          <a:solidFill>
            <a:schemeClr val="bg1"/>
          </a:solidFill>
          <a:ln>
            <a:solidFill>
              <a:srgbClr val="00B2D6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32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USER TESTING</a:t>
            </a:r>
          </a:p>
        </p:txBody>
      </p:sp>
    </p:spTree>
    <p:extLst>
      <p:ext uri="{BB962C8B-B14F-4D97-AF65-F5344CB8AC3E}">
        <p14:creationId xmlns:p14="http://schemas.microsoft.com/office/powerpoint/2010/main" val="1577899878"/>
      </p:ext>
    </p:extLst>
  </p:cSld>
  <p:clrMapOvr>
    <a:masterClrMapping/>
  </p:clrMapOvr>
  <p:transition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DD58F9-AC51-4743-8CF5-0676B339C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75" y="330489"/>
            <a:ext cx="8531250" cy="448252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07CBE8F-8ECE-4D64-B77E-7AD3B8CA6E07}"/>
              </a:ext>
            </a:extLst>
          </p:cNvPr>
          <p:cNvSpPr txBox="1">
            <a:spLocks/>
          </p:cNvSpPr>
          <p:nvPr/>
        </p:nvSpPr>
        <p:spPr>
          <a:xfrm>
            <a:off x="0" y="4608871"/>
            <a:ext cx="5760300" cy="680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32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HIGH FIDELITY MOCKUPS</a:t>
            </a:r>
          </a:p>
        </p:txBody>
      </p:sp>
    </p:spTree>
    <p:extLst>
      <p:ext uri="{BB962C8B-B14F-4D97-AF65-F5344CB8AC3E}">
        <p14:creationId xmlns:p14="http://schemas.microsoft.com/office/powerpoint/2010/main" val="4088100584"/>
      </p:ext>
    </p:extLst>
  </p:cSld>
  <p:clrMapOvr>
    <a:masterClrMapping/>
  </p:clrMapOvr>
  <p:transition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ctrTitle"/>
          </p:nvPr>
        </p:nvSpPr>
        <p:spPr>
          <a:xfrm>
            <a:off x="1489588" y="1017639"/>
            <a:ext cx="1843548" cy="32888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0" dirty="0">
                <a:solidFill>
                  <a:srgbClr val="3796BF"/>
                </a:solidFill>
              </a:rPr>
              <a:t>5. </a:t>
            </a:r>
            <a:br>
              <a:rPr lang="en" sz="7200" b="0" dirty="0">
                <a:solidFill>
                  <a:srgbClr val="3796BF"/>
                </a:solidFill>
              </a:rPr>
            </a:br>
            <a:r>
              <a:rPr lang="en-US" sz="2400" dirty="0"/>
              <a:t>PROTOTYPE</a:t>
            </a:r>
            <a:endParaRPr sz="2400" dirty="0"/>
          </a:p>
        </p:txBody>
      </p:sp>
      <p:sp>
        <p:nvSpPr>
          <p:cNvPr id="4" name="Shape 308">
            <a:extLst>
              <a:ext uri="{FF2B5EF4-FFF2-40B4-BE49-F238E27FC236}">
                <a16:creationId xmlns:a16="http://schemas.microsoft.com/office/drawing/2014/main" id="{DC8BC3DA-4B35-4FA5-8270-14201904C976}"/>
              </a:ext>
            </a:extLst>
          </p:cNvPr>
          <p:cNvSpPr/>
          <p:nvPr/>
        </p:nvSpPr>
        <p:spPr>
          <a:xfrm>
            <a:off x="1371223" y="642349"/>
            <a:ext cx="2075120" cy="4163909"/>
          </a:xfrm>
          <a:custGeom>
            <a:avLst/>
            <a:gdLst/>
            <a:ahLst/>
            <a:cxnLst/>
            <a:rect l="0" t="0" r="0" b="0"/>
            <a:pathLst>
              <a:path w="30819" h="61841" extrusionOk="0">
                <a:moveTo>
                  <a:pt x="5160" y="2580"/>
                </a:moveTo>
                <a:lnTo>
                  <a:pt x="5295" y="2648"/>
                </a:lnTo>
                <a:lnTo>
                  <a:pt x="5363" y="2784"/>
                </a:lnTo>
                <a:lnTo>
                  <a:pt x="5363" y="2920"/>
                </a:lnTo>
                <a:lnTo>
                  <a:pt x="5363" y="3055"/>
                </a:lnTo>
                <a:lnTo>
                  <a:pt x="5295" y="3191"/>
                </a:lnTo>
                <a:lnTo>
                  <a:pt x="5160" y="3259"/>
                </a:lnTo>
                <a:lnTo>
                  <a:pt x="4888" y="3259"/>
                </a:lnTo>
                <a:lnTo>
                  <a:pt x="4752" y="3191"/>
                </a:lnTo>
                <a:lnTo>
                  <a:pt x="4684" y="3055"/>
                </a:lnTo>
                <a:lnTo>
                  <a:pt x="4684" y="2920"/>
                </a:lnTo>
                <a:lnTo>
                  <a:pt x="4684" y="2784"/>
                </a:lnTo>
                <a:lnTo>
                  <a:pt x="4752" y="2648"/>
                </a:lnTo>
                <a:lnTo>
                  <a:pt x="4888" y="2580"/>
                </a:lnTo>
                <a:close/>
                <a:moveTo>
                  <a:pt x="15410" y="2241"/>
                </a:moveTo>
                <a:lnTo>
                  <a:pt x="15681" y="2309"/>
                </a:lnTo>
                <a:lnTo>
                  <a:pt x="15885" y="2444"/>
                </a:lnTo>
                <a:lnTo>
                  <a:pt x="16021" y="2648"/>
                </a:lnTo>
                <a:lnTo>
                  <a:pt x="16088" y="2920"/>
                </a:lnTo>
                <a:lnTo>
                  <a:pt x="16021" y="3191"/>
                </a:lnTo>
                <a:lnTo>
                  <a:pt x="15885" y="3395"/>
                </a:lnTo>
                <a:lnTo>
                  <a:pt x="15681" y="3531"/>
                </a:lnTo>
                <a:lnTo>
                  <a:pt x="15410" y="3598"/>
                </a:lnTo>
                <a:lnTo>
                  <a:pt x="15138" y="3531"/>
                </a:lnTo>
                <a:lnTo>
                  <a:pt x="14934" y="3395"/>
                </a:lnTo>
                <a:lnTo>
                  <a:pt x="14799" y="3191"/>
                </a:lnTo>
                <a:lnTo>
                  <a:pt x="14731" y="2920"/>
                </a:lnTo>
                <a:lnTo>
                  <a:pt x="14799" y="2648"/>
                </a:lnTo>
                <a:lnTo>
                  <a:pt x="14934" y="2444"/>
                </a:lnTo>
                <a:lnTo>
                  <a:pt x="15138" y="2309"/>
                </a:lnTo>
                <a:lnTo>
                  <a:pt x="15410" y="2241"/>
                </a:lnTo>
                <a:close/>
                <a:moveTo>
                  <a:pt x="29393" y="5228"/>
                </a:moveTo>
                <a:lnTo>
                  <a:pt x="29461" y="5296"/>
                </a:lnTo>
                <a:lnTo>
                  <a:pt x="29461" y="54849"/>
                </a:lnTo>
                <a:lnTo>
                  <a:pt x="1426" y="54849"/>
                </a:lnTo>
                <a:lnTo>
                  <a:pt x="1426" y="5296"/>
                </a:lnTo>
                <a:lnTo>
                  <a:pt x="1494" y="5228"/>
                </a:lnTo>
                <a:close/>
                <a:moveTo>
                  <a:pt x="15410" y="544"/>
                </a:moveTo>
                <a:lnTo>
                  <a:pt x="19143" y="612"/>
                </a:lnTo>
                <a:lnTo>
                  <a:pt x="23012" y="747"/>
                </a:lnTo>
                <a:lnTo>
                  <a:pt x="26339" y="951"/>
                </a:lnTo>
                <a:lnTo>
                  <a:pt x="27560" y="1087"/>
                </a:lnTo>
                <a:lnTo>
                  <a:pt x="27560" y="1087"/>
                </a:lnTo>
                <a:lnTo>
                  <a:pt x="26339" y="1019"/>
                </a:lnTo>
                <a:lnTo>
                  <a:pt x="23012" y="815"/>
                </a:lnTo>
                <a:lnTo>
                  <a:pt x="19143" y="680"/>
                </a:lnTo>
                <a:lnTo>
                  <a:pt x="15410" y="612"/>
                </a:lnTo>
                <a:lnTo>
                  <a:pt x="11676" y="680"/>
                </a:lnTo>
                <a:lnTo>
                  <a:pt x="7807" y="815"/>
                </a:lnTo>
                <a:lnTo>
                  <a:pt x="4481" y="1019"/>
                </a:lnTo>
                <a:lnTo>
                  <a:pt x="3259" y="1087"/>
                </a:lnTo>
                <a:lnTo>
                  <a:pt x="2444" y="1223"/>
                </a:lnTo>
                <a:lnTo>
                  <a:pt x="1969" y="1358"/>
                </a:lnTo>
                <a:lnTo>
                  <a:pt x="1630" y="1494"/>
                </a:lnTo>
                <a:lnTo>
                  <a:pt x="1290" y="1698"/>
                </a:lnTo>
                <a:lnTo>
                  <a:pt x="1019" y="1901"/>
                </a:lnTo>
                <a:lnTo>
                  <a:pt x="815" y="2173"/>
                </a:lnTo>
                <a:lnTo>
                  <a:pt x="679" y="2444"/>
                </a:lnTo>
                <a:lnTo>
                  <a:pt x="544" y="2852"/>
                </a:lnTo>
                <a:lnTo>
                  <a:pt x="544" y="3259"/>
                </a:lnTo>
                <a:lnTo>
                  <a:pt x="544" y="58311"/>
                </a:lnTo>
                <a:lnTo>
                  <a:pt x="544" y="58718"/>
                </a:lnTo>
                <a:lnTo>
                  <a:pt x="476" y="58311"/>
                </a:lnTo>
                <a:lnTo>
                  <a:pt x="476" y="3259"/>
                </a:lnTo>
                <a:lnTo>
                  <a:pt x="544" y="2784"/>
                </a:lnTo>
                <a:lnTo>
                  <a:pt x="612" y="2444"/>
                </a:lnTo>
                <a:lnTo>
                  <a:pt x="747" y="2105"/>
                </a:lnTo>
                <a:lnTo>
                  <a:pt x="951" y="1834"/>
                </a:lnTo>
                <a:lnTo>
                  <a:pt x="1222" y="1630"/>
                </a:lnTo>
                <a:lnTo>
                  <a:pt x="1562" y="1426"/>
                </a:lnTo>
                <a:lnTo>
                  <a:pt x="1969" y="1290"/>
                </a:lnTo>
                <a:lnTo>
                  <a:pt x="2444" y="1155"/>
                </a:lnTo>
                <a:lnTo>
                  <a:pt x="3259" y="1087"/>
                </a:lnTo>
                <a:lnTo>
                  <a:pt x="4481" y="951"/>
                </a:lnTo>
                <a:lnTo>
                  <a:pt x="7807" y="747"/>
                </a:lnTo>
                <a:lnTo>
                  <a:pt x="11676" y="612"/>
                </a:lnTo>
                <a:lnTo>
                  <a:pt x="15410" y="544"/>
                </a:lnTo>
                <a:close/>
                <a:moveTo>
                  <a:pt x="27560" y="1087"/>
                </a:moveTo>
                <a:lnTo>
                  <a:pt x="28375" y="1155"/>
                </a:lnTo>
                <a:lnTo>
                  <a:pt x="28850" y="1290"/>
                </a:lnTo>
                <a:lnTo>
                  <a:pt x="29257" y="1426"/>
                </a:lnTo>
                <a:lnTo>
                  <a:pt x="29597" y="1630"/>
                </a:lnTo>
                <a:lnTo>
                  <a:pt x="29868" y="1834"/>
                </a:lnTo>
                <a:lnTo>
                  <a:pt x="30072" y="2105"/>
                </a:lnTo>
                <a:lnTo>
                  <a:pt x="30208" y="2444"/>
                </a:lnTo>
                <a:lnTo>
                  <a:pt x="30276" y="2784"/>
                </a:lnTo>
                <a:lnTo>
                  <a:pt x="30344" y="3259"/>
                </a:lnTo>
                <a:lnTo>
                  <a:pt x="30344" y="58311"/>
                </a:lnTo>
                <a:lnTo>
                  <a:pt x="30276" y="58718"/>
                </a:lnTo>
                <a:lnTo>
                  <a:pt x="30208" y="59125"/>
                </a:lnTo>
                <a:lnTo>
                  <a:pt x="30072" y="59465"/>
                </a:lnTo>
                <a:lnTo>
                  <a:pt x="29868" y="59736"/>
                </a:lnTo>
                <a:lnTo>
                  <a:pt x="29597" y="60008"/>
                </a:lnTo>
                <a:lnTo>
                  <a:pt x="29257" y="60144"/>
                </a:lnTo>
                <a:lnTo>
                  <a:pt x="28850" y="60347"/>
                </a:lnTo>
                <a:lnTo>
                  <a:pt x="28375" y="60415"/>
                </a:lnTo>
                <a:lnTo>
                  <a:pt x="26746" y="60687"/>
                </a:lnTo>
                <a:lnTo>
                  <a:pt x="23895" y="60958"/>
                </a:lnTo>
                <a:lnTo>
                  <a:pt x="22130" y="61094"/>
                </a:lnTo>
                <a:lnTo>
                  <a:pt x="20093" y="61230"/>
                </a:lnTo>
                <a:lnTo>
                  <a:pt x="17853" y="61298"/>
                </a:lnTo>
                <a:lnTo>
                  <a:pt x="12966" y="61298"/>
                </a:lnTo>
                <a:lnTo>
                  <a:pt x="10726" y="61230"/>
                </a:lnTo>
                <a:lnTo>
                  <a:pt x="8689" y="61094"/>
                </a:lnTo>
                <a:lnTo>
                  <a:pt x="6924" y="60958"/>
                </a:lnTo>
                <a:lnTo>
                  <a:pt x="4073" y="60687"/>
                </a:lnTo>
                <a:lnTo>
                  <a:pt x="2444" y="60415"/>
                </a:lnTo>
                <a:lnTo>
                  <a:pt x="1969" y="60347"/>
                </a:lnTo>
                <a:lnTo>
                  <a:pt x="1562" y="60144"/>
                </a:lnTo>
                <a:lnTo>
                  <a:pt x="1290" y="60008"/>
                </a:lnTo>
                <a:lnTo>
                  <a:pt x="951" y="59736"/>
                </a:lnTo>
                <a:lnTo>
                  <a:pt x="747" y="59465"/>
                </a:lnTo>
                <a:lnTo>
                  <a:pt x="612" y="59125"/>
                </a:lnTo>
                <a:lnTo>
                  <a:pt x="544" y="58718"/>
                </a:lnTo>
                <a:lnTo>
                  <a:pt x="544" y="58718"/>
                </a:lnTo>
                <a:lnTo>
                  <a:pt x="679" y="59125"/>
                </a:lnTo>
                <a:lnTo>
                  <a:pt x="815" y="59397"/>
                </a:lnTo>
                <a:lnTo>
                  <a:pt x="1019" y="59669"/>
                </a:lnTo>
                <a:lnTo>
                  <a:pt x="1290" y="59940"/>
                </a:lnTo>
                <a:lnTo>
                  <a:pt x="1630" y="60144"/>
                </a:lnTo>
                <a:lnTo>
                  <a:pt x="2037" y="60279"/>
                </a:lnTo>
                <a:lnTo>
                  <a:pt x="2444" y="60415"/>
                </a:lnTo>
                <a:lnTo>
                  <a:pt x="4073" y="60619"/>
                </a:lnTo>
                <a:lnTo>
                  <a:pt x="6924" y="60890"/>
                </a:lnTo>
                <a:lnTo>
                  <a:pt x="8689" y="61026"/>
                </a:lnTo>
                <a:lnTo>
                  <a:pt x="10726" y="61162"/>
                </a:lnTo>
                <a:lnTo>
                  <a:pt x="12966" y="61230"/>
                </a:lnTo>
                <a:lnTo>
                  <a:pt x="17853" y="61230"/>
                </a:lnTo>
                <a:lnTo>
                  <a:pt x="20093" y="61162"/>
                </a:lnTo>
                <a:lnTo>
                  <a:pt x="22130" y="61026"/>
                </a:lnTo>
                <a:lnTo>
                  <a:pt x="23895" y="60890"/>
                </a:lnTo>
                <a:lnTo>
                  <a:pt x="26746" y="60619"/>
                </a:lnTo>
                <a:lnTo>
                  <a:pt x="28375" y="60415"/>
                </a:lnTo>
                <a:lnTo>
                  <a:pt x="28850" y="60279"/>
                </a:lnTo>
                <a:lnTo>
                  <a:pt x="29190" y="60144"/>
                </a:lnTo>
                <a:lnTo>
                  <a:pt x="29529" y="59940"/>
                </a:lnTo>
                <a:lnTo>
                  <a:pt x="29800" y="59669"/>
                </a:lnTo>
                <a:lnTo>
                  <a:pt x="30004" y="59397"/>
                </a:lnTo>
                <a:lnTo>
                  <a:pt x="30140" y="59125"/>
                </a:lnTo>
                <a:lnTo>
                  <a:pt x="30276" y="58718"/>
                </a:lnTo>
                <a:lnTo>
                  <a:pt x="30276" y="58311"/>
                </a:lnTo>
                <a:lnTo>
                  <a:pt x="30276" y="3259"/>
                </a:lnTo>
                <a:lnTo>
                  <a:pt x="30276" y="2852"/>
                </a:lnTo>
                <a:lnTo>
                  <a:pt x="30140" y="2444"/>
                </a:lnTo>
                <a:lnTo>
                  <a:pt x="30004" y="2173"/>
                </a:lnTo>
                <a:lnTo>
                  <a:pt x="29800" y="1901"/>
                </a:lnTo>
                <a:lnTo>
                  <a:pt x="29529" y="1698"/>
                </a:lnTo>
                <a:lnTo>
                  <a:pt x="29190" y="1494"/>
                </a:lnTo>
                <a:lnTo>
                  <a:pt x="28850" y="1358"/>
                </a:lnTo>
                <a:lnTo>
                  <a:pt x="28375" y="1223"/>
                </a:lnTo>
                <a:lnTo>
                  <a:pt x="27560" y="1087"/>
                </a:lnTo>
                <a:close/>
                <a:moveTo>
                  <a:pt x="15410" y="1"/>
                </a:moveTo>
                <a:lnTo>
                  <a:pt x="11608" y="69"/>
                </a:lnTo>
                <a:lnTo>
                  <a:pt x="7739" y="204"/>
                </a:lnTo>
                <a:lnTo>
                  <a:pt x="4413" y="408"/>
                </a:lnTo>
                <a:lnTo>
                  <a:pt x="3191" y="544"/>
                </a:lnTo>
                <a:lnTo>
                  <a:pt x="2309" y="680"/>
                </a:lnTo>
                <a:lnTo>
                  <a:pt x="1765" y="815"/>
                </a:lnTo>
                <a:lnTo>
                  <a:pt x="1290" y="1019"/>
                </a:lnTo>
                <a:lnTo>
                  <a:pt x="883" y="1223"/>
                </a:lnTo>
                <a:lnTo>
                  <a:pt x="544" y="1494"/>
                </a:lnTo>
                <a:lnTo>
                  <a:pt x="340" y="1901"/>
                </a:lnTo>
                <a:lnTo>
                  <a:pt x="136" y="2241"/>
                </a:lnTo>
                <a:lnTo>
                  <a:pt x="1" y="2716"/>
                </a:lnTo>
                <a:lnTo>
                  <a:pt x="1" y="3259"/>
                </a:lnTo>
                <a:lnTo>
                  <a:pt x="1" y="58311"/>
                </a:lnTo>
                <a:lnTo>
                  <a:pt x="1" y="58854"/>
                </a:lnTo>
                <a:lnTo>
                  <a:pt x="136" y="59261"/>
                </a:lnTo>
                <a:lnTo>
                  <a:pt x="340" y="59736"/>
                </a:lnTo>
                <a:lnTo>
                  <a:pt x="612" y="60076"/>
                </a:lnTo>
                <a:lnTo>
                  <a:pt x="951" y="60347"/>
                </a:lnTo>
                <a:lnTo>
                  <a:pt x="1358" y="60619"/>
                </a:lnTo>
                <a:lnTo>
                  <a:pt x="1833" y="60823"/>
                </a:lnTo>
                <a:lnTo>
                  <a:pt x="2309" y="60958"/>
                </a:lnTo>
                <a:lnTo>
                  <a:pt x="4006" y="61162"/>
                </a:lnTo>
                <a:lnTo>
                  <a:pt x="6857" y="61501"/>
                </a:lnTo>
                <a:lnTo>
                  <a:pt x="8689" y="61637"/>
                </a:lnTo>
                <a:lnTo>
                  <a:pt x="10726" y="61705"/>
                </a:lnTo>
                <a:lnTo>
                  <a:pt x="12966" y="61773"/>
                </a:lnTo>
                <a:lnTo>
                  <a:pt x="15410" y="61841"/>
                </a:lnTo>
                <a:lnTo>
                  <a:pt x="17853" y="61773"/>
                </a:lnTo>
                <a:lnTo>
                  <a:pt x="20093" y="61705"/>
                </a:lnTo>
                <a:lnTo>
                  <a:pt x="22130" y="61637"/>
                </a:lnTo>
                <a:lnTo>
                  <a:pt x="23963" y="61501"/>
                </a:lnTo>
                <a:lnTo>
                  <a:pt x="26814" y="61162"/>
                </a:lnTo>
                <a:lnTo>
                  <a:pt x="28511" y="60958"/>
                </a:lnTo>
                <a:lnTo>
                  <a:pt x="28986" y="60823"/>
                </a:lnTo>
                <a:lnTo>
                  <a:pt x="29461" y="60619"/>
                </a:lnTo>
                <a:lnTo>
                  <a:pt x="29868" y="60347"/>
                </a:lnTo>
                <a:lnTo>
                  <a:pt x="30208" y="60076"/>
                </a:lnTo>
                <a:lnTo>
                  <a:pt x="30479" y="59736"/>
                </a:lnTo>
                <a:lnTo>
                  <a:pt x="30683" y="59261"/>
                </a:lnTo>
                <a:lnTo>
                  <a:pt x="30819" y="58854"/>
                </a:lnTo>
                <a:lnTo>
                  <a:pt x="30819" y="58311"/>
                </a:lnTo>
                <a:lnTo>
                  <a:pt x="30819" y="3259"/>
                </a:lnTo>
                <a:lnTo>
                  <a:pt x="30819" y="2716"/>
                </a:lnTo>
                <a:lnTo>
                  <a:pt x="30683" y="2241"/>
                </a:lnTo>
                <a:lnTo>
                  <a:pt x="30547" y="1901"/>
                </a:lnTo>
                <a:lnTo>
                  <a:pt x="30276" y="1494"/>
                </a:lnTo>
                <a:lnTo>
                  <a:pt x="29936" y="1223"/>
                </a:lnTo>
                <a:lnTo>
                  <a:pt x="29529" y="1019"/>
                </a:lnTo>
                <a:lnTo>
                  <a:pt x="29054" y="815"/>
                </a:lnTo>
                <a:lnTo>
                  <a:pt x="28511" y="680"/>
                </a:lnTo>
                <a:lnTo>
                  <a:pt x="27628" y="544"/>
                </a:lnTo>
                <a:lnTo>
                  <a:pt x="26406" y="408"/>
                </a:lnTo>
                <a:lnTo>
                  <a:pt x="23080" y="204"/>
                </a:lnTo>
                <a:lnTo>
                  <a:pt x="19211" y="69"/>
                </a:lnTo>
                <a:lnTo>
                  <a:pt x="15410" y="1"/>
                </a:lnTo>
                <a:close/>
              </a:path>
            </a:pathLst>
          </a:custGeom>
          <a:solidFill>
            <a:srgbClr val="B7F701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3096214"/>
      </p:ext>
    </p:extLst>
  </p:cSld>
  <p:clrMapOvr>
    <a:masterClrMapping/>
  </p:clrMapOvr>
  <p:transition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>
            <a:spLocks noGrp="1"/>
          </p:cNvSpPr>
          <p:nvPr>
            <p:ph type="ctrTitle" idx="4294967295"/>
          </p:nvPr>
        </p:nvSpPr>
        <p:spPr>
          <a:xfrm>
            <a:off x="0" y="2093913"/>
            <a:ext cx="4924425" cy="71913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spc="-150" dirty="0">
                <a:solidFill>
                  <a:srgbClr val="00B2D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THANKS!</a:t>
            </a:r>
            <a:endParaRPr sz="6000" spc="-150" dirty="0">
              <a:solidFill>
                <a:srgbClr val="00B2D6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337" name="Shape 337"/>
          <p:cNvSpPr txBox="1">
            <a:spLocks noGrp="1"/>
          </p:cNvSpPr>
          <p:nvPr>
            <p:ph type="subTitle" idx="4294967295"/>
          </p:nvPr>
        </p:nvSpPr>
        <p:spPr>
          <a:xfrm>
            <a:off x="0" y="2608263"/>
            <a:ext cx="4924425" cy="19542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b="1" spc="-150" dirty="0">
                <a:solidFill>
                  <a:schemeClr val="accent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Any questions?</a:t>
            </a:r>
            <a:endParaRPr sz="3600" b="1" spc="-150" dirty="0">
              <a:solidFill>
                <a:schemeClr val="accent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RESOURCES</a:t>
            </a:r>
            <a:endParaRPr dirty="0"/>
          </a:p>
        </p:txBody>
      </p:sp>
      <p:sp>
        <p:nvSpPr>
          <p:cNvPr id="343" name="Shape 34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81D1EC"/>
              </a:buClr>
              <a:buSzPts val="2400"/>
              <a:buChar char="»"/>
            </a:pPr>
            <a:r>
              <a:rPr lang="en" sz="2400" dirty="0"/>
              <a:t>Presentation template by </a:t>
            </a:r>
            <a:r>
              <a:rPr lang="en" sz="2400" u="sng" dirty="0">
                <a:hlinkClick r:id="rId3"/>
              </a:rPr>
              <a:t>SlidesCarnival</a:t>
            </a:r>
            <a:endParaRPr sz="2400" dirty="0"/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1D1EC"/>
              </a:buClr>
              <a:buSzPts val="2400"/>
              <a:buChar char="»"/>
            </a:pPr>
            <a:r>
              <a:rPr lang="en" sz="2400" dirty="0"/>
              <a:t>Photographs by </a:t>
            </a:r>
            <a:r>
              <a:rPr lang="en" sz="2400" u="sng" dirty="0">
                <a:hlinkClick r:id="rId4"/>
              </a:rPr>
              <a:t>Unsplash</a:t>
            </a:r>
            <a:endParaRPr lang="en" sz="2400" u="sng" dirty="0"/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1D1EC"/>
              </a:buClr>
              <a:buSzPts val="2400"/>
              <a:buChar char="»"/>
            </a:pPr>
            <a:r>
              <a:rPr lang="en" sz="2400" dirty="0"/>
              <a:t>Yoga animations from </a:t>
            </a:r>
            <a:r>
              <a:rPr lang="en" sz="2400" dirty="0">
                <a:hlinkClick r:id="rId5"/>
              </a:rPr>
              <a:t>S</a:t>
            </a:r>
            <a:r>
              <a:rPr lang="en-US" sz="2400" dirty="0" err="1">
                <a:hlinkClick r:id="rId5"/>
              </a:rPr>
              <a:t>hape.com</a:t>
            </a:r>
            <a:endParaRPr lang="en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62B1E-0173-47D8-B2F1-A5D59F13B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13" y="935632"/>
            <a:ext cx="5760300" cy="680700"/>
          </a:xfrm>
        </p:spPr>
        <p:txBody>
          <a:bodyPr/>
          <a:lstStyle/>
          <a:p>
            <a:r>
              <a:rPr lang="en-US" dirty="0"/>
              <a:t>PROJECT BACKGROUND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CF163-3B5F-46FF-8851-14F90C37B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854" y="1562491"/>
            <a:ext cx="5760300" cy="3077085"/>
          </a:xfrm>
        </p:spPr>
        <p:txBody>
          <a:bodyPr/>
          <a:lstStyle/>
          <a:p>
            <a:pPr marL="101600" indent="0">
              <a:buNone/>
            </a:pPr>
            <a:r>
              <a:rPr lang="en-US" sz="1800" dirty="0"/>
              <a:t>The National Wellness Institute wants to reimagine how people can </a:t>
            </a:r>
            <a:r>
              <a:rPr lang="en-US" sz="1800" b="1" dirty="0">
                <a:solidFill>
                  <a:srgbClr val="00B2D6"/>
                </a:solidFill>
              </a:rPr>
              <a:t>adopt and maintain </a:t>
            </a:r>
            <a:r>
              <a:rPr lang="en-US" sz="1800" dirty="0"/>
              <a:t>a routine that </a:t>
            </a:r>
            <a:r>
              <a:rPr lang="en-US" sz="1800" b="1" dirty="0">
                <a:solidFill>
                  <a:srgbClr val="00B2D6"/>
                </a:solidFill>
              </a:rPr>
              <a:t>enhances their well-being</a:t>
            </a:r>
            <a:r>
              <a:rPr lang="en-US" sz="1800" dirty="0"/>
              <a:t>.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Focus on a category that relates to personal well-being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Provide a way to track the user’s progress and push them to commit to a healthier lifestyle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UI should reflect a fresh, updated image</a:t>
            </a:r>
          </a:p>
        </p:txBody>
      </p:sp>
      <p:pic>
        <p:nvPicPr>
          <p:cNvPr id="4" name="Shape 151">
            <a:extLst>
              <a:ext uri="{FF2B5EF4-FFF2-40B4-BE49-F238E27FC236}">
                <a16:creationId xmlns:a16="http://schemas.microsoft.com/office/drawing/2014/main" id="{BE688408-67CB-4B5F-9FAE-09E0F346B00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19813" y="85926"/>
            <a:ext cx="2988343" cy="25202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5431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 169">
            <a:extLst>
              <a:ext uri="{FF2B5EF4-FFF2-40B4-BE49-F238E27FC236}">
                <a16:creationId xmlns:a16="http://schemas.microsoft.com/office/drawing/2014/main" id="{DBC14ABD-1C0E-4520-9EA9-13B42C2A6E9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14514" y="1609961"/>
            <a:ext cx="1416420" cy="2798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hape 170">
            <a:extLst>
              <a:ext uri="{FF2B5EF4-FFF2-40B4-BE49-F238E27FC236}">
                <a16:creationId xmlns:a16="http://schemas.microsoft.com/office/drawing/2014/main" id="{2EB8E25F-7CEE-4D93-BBB3-86BD77EE08E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9540" y="1627848"/>
            <a:ext cx="1416420" cy="2798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173">
            <a:extLst>
              <a:ext uri="{FF2B5EF4-FFF2-40B4-BE49-F238E27FC236}">
                <a16:creationId xmlns:a16="http://schemas.microsoft.com/office/drawing/2014/main" id="{849BA596-C558-4733-9586-1C9DC538C64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50833" y="1609961"/>
            <a:ext cx="1418807" cy="2816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174">
            <a:extLst>
              <a:ext uri="{FF2B5EF4-FFF2-40B4-BE49-F238E27FC236}">
                <a16:creationId xmlns:a16="http://schemas.microsoft.com/office/drawing/2014/main" id="{79AFDE42-1AC7-4995-83F6-EE62E65370B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71729" y="1583977"/>
            <a:ext cx="1422886" cy="2824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175">
            <a:extLst>
              <a:ext uri="{FF2B5EF4-FFF2-40B4-BE49-F238E27FC236}">
                <a16:creationId xmlns:a16="http://schemas.microsoft.com/office/drawing/2014/main" id="{72D57464-6D38-46AF-98B0-29A0D412E83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3023" y="1583977"/>
            <a:ext cx="1418807" cy="281659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5B0C685-B3EA-45FB-B11F-7406F06D8A47}"/>
              </a:ext>
            </a:extLst>
          </p:cNvPr>
          <p:cNvSpPr txBox="1">
            <a:spLocks/>
          </p:cNvSpPr>
          <p:nvPr/>
        </p:nvSpPr>
        <p:spPr>
          <a:xfrm>
            <a:off x="1847430" y="903277"/>
            <a:ext cx="5449140" cy="680700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28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FITNESS APP LANDSCAPE</a:t>
            </a:r>
          </a:p>
        </p:txBody>
      </p:sp>
    </p:spTree>
    <p:extLst>
      <p:ext uri="{BB962C8B-B14F-4D97-AF65-F5344CB8AC3E}">
        <p14:creationId xmlns:p14="http://schemas.microsoft.com/office/powerpoint/2010/main" val="2233469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>
            <a:spLocks noGrp="1"/>
          </p:cNvSpPr>
          <p:nvPr>
            <p:ph type="ctrTitle" idx="4294967295"/>
          </p:nvPr>
        </p:nvSpPr>
        <p:spPr>
          <a:xfrm>
            <a:off x="-1" y="773907"/>
            <a:ext cx="5123622" cy="8953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spc="-150" dirty="0">
                <a:solidFill>
                  <a:srgbClr val="00B2D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39,000,000</a:t>
            </a:r>
            <a:endParaRPr sz="3600" spc="-150" dirty="0">
              <a:solidFill>
                <a:srgbClr val="00B2D6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274" name="Shape 274"/>
          <p:cNvSpPr txBox="1">
            <a:spLocks noGrp="1"/>
          </p:cNvSpPr>
          <p:nvPr>
            <p:ph type="subTitle" idx="4294967295"/>
          </p:nvPr>
        </p:nvSpPr>
        <p:spPr>
          <a:xfrm>
            <a:off x="-1" y="1295401"/>
            <a:ext cx="8289985" cy="4635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US" spc="-15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 the “Fitness Apps” segment, the number of users is expected to amount to 39.9M by 2021, an increase from 25.9M in 2017</a:t>
            </a:r>
            <a:r>
              <a:rPr lang="en-US" spc="-150" baseline="30000" dirty="0">
                <a:solidFill>
                  <a:schemeClr val="bg1">
                    <a:lumMod val="7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3</a:t>
            </a:r>
            <a:r>
              <a:rPr lang="en-US" sz="2400" spc="-15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</a:t>
            </a:r>
          </a:p>
        </p:txBody>
      </p:sp>
      <p:sp>
        <p:nvSpPr>
          <p:cNvPr id="277" name="Shape 277"/>
          <p:cNvSpPr txBox="1">
            <a:spLocks noGrp="1"/>
          </p:cNvSpPr>
          <p:nvPr>
            <p:ph type="ctrTitle" idx="4294967295"/>
          </p:nvPr>
        </p:nvSpPr>
        <p:spPr>
          <a:xfrm>
            <a:off x="-1" y="2126070"/>
            <a:ext cx="5123622" cy="8953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spc="-150" dirty="0">
                <a:solidFill>
                  <a:srgbClr val="4BB5D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87%</a:t>
            </a:r>
            <a:endParaRPr sz="3600" spc="-150" dirty="0">
              <a:solidFill>
                <a:srgbClr val="4BB5D9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278" name="Shape 278"/>
          <p:cNvSpPr txBox="1">
            <a:spLocks noGrp="1"/>
          </p:cNvSpPr>
          <p:nvPr>
            <p:ph type="subTitle" idx="4294967295"/>
          </p:nvPr>
        </p:nvSpPr>
        <p:spPr>
          <a:xfrm>
            <a:off x="-1" y="2635058"/>
            <a:ext cx="7185804" cy="4635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US" spc="-15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Android OS dominates the worldwide market with 87% market share</a:t>
            </a:r>
            <a:r>
              <a:rPr lang="en-US" spc="-150" baseline="30000" dirty="0">
                <a:solidFill>
                  <a:schemeClr val="bg1">
                    <a:lumMod val="7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</a:t>
            </a:r>
            <a:r>
              <a:rPr lang="en-US" spc="-15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while iOS holds 12%. In the United States, Android holds 53% market share vs. 45% for iOS</a:t>
            </a:r>
            <a:r>
              <a:rPr lang="en-US" spc="-150" baseline="30000" dirty="0">
                <a:solidFill>
                  <a:schemeClr val="bg1">
                    <a:lumMod val="7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</a:t>
            </a:r>
            <a:r>
              <a:rPr lang="en-US" sz="2400" spc="-15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</a:t>
            </a:r>
          </a:p>
        </p:txBody>
      </p:sp>
      <p:sp>
        <p:nvSpPr>
          <p:cNvPr id="8" name="Shape 172">
            <a:extLst>
              <a:ext uri="{FF2B5EF4-FFF2-40B4-BE49-F238E27FC236}">
                <a16:creationId xmlns:a16="http://schemas.microsoft.com/office/drawing/2014/main" id="{913DE504-357D-8347-9828-E8C543DD76AF}"/>
              </a:ext>
            </a:extLst>
          </p:cNvPr>
          <p:cNvSpPr/>
          <p:nvPr/>
        </p:nvSpPr>
        <p:spPr>
          <a:xfrm>
            <a:off x="85514" y="4298476"/>
            <a:ext cx="632627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>
              <a:buAutoNum type="arabicPeriod"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Corbel"/>
              </a:rPr>
              <a:t>https://www.statista.com/outlook/313/109/fitness/united-states#market-driver</a:t>
            </a:r>
          </a:p>
          <a:p>
            <a:pPr marL="228600" lvl="0" indent="-228600">
              <a:buAutoNum type="arabicPeriod"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Corbel"/>
              </a:rPr>
              <a:t>https://www.statista.com/statistics/266572/market-share-held-by-smartphone-platforms-in-the-united-states/ </a:t>
            </a:r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Corbel"/>
              </a:rPr>
              <a:t>2016 IDC Tracker, Gartner, August 2016</a:t>
            </a:r>
            <a:endParaRPr sz="1200" dirty="0">
              <a:solidFill>
                <a:schemeClr val="bg1">
                  <a:lumMod val="7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755091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0" dirty="0">
                <a:solidFill>
                  <a:srgbClr val="3796BF"/>
                </a:solidFill>
              </a:rPr>
              <a:t>1. </a:t>
            </a:r>
            <a:br>
              <a:rPr lang="en" sz="7200" b="0" dirty="0">
                <a:solidFill>
                  <a:srgbClr val="3796BF"/>
                </a:solidFill>
              </a:rPr>
            </a:br>
            <a:r>
              <a:rPr lang="en-US" dirty="0"/>
              <a:t>RESEARCH</a:t>
            </a:r>
            <a:endParaRPr dirty="0"/>
          </a:p>
        </p:txBody>
      </p:sp>
      <p:sp>
        <p:nvSpPr>
          <p:cNvPr id="178" name="Shape 178"/>
          <p:cNvSpPr txBox="1">
            <a:spLocks noGrp="1"/>
          </p:cNvSpPr>
          <p:nvPr>
            <p:ph type="subTitle" idx="1"/>
          </p:nvPr>
        </p:nvSpPr>
        <p:spPr>
          <a:xfrm>
            <a:off x="685800" y="3449654"/>
            <a:ext cx="5440680" cy="16100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Quantitative  user surveys, qualitative user interviews, affinity diagram, mind map, empathy map, personas, user stories, user journey, storyboard, hand sketches &amp; concept validation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180074" y="1109328"/>
            <a:ext cx="7014301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USER SURVEY: 44 RESPONDENTS</a:t>
            </a:r>
            <a:endParaRPr dirty="0"/>
          </a:p>
        </p:txBody>
      </p:sp>
      <p:sp>
        <p:nvSpPr>
          <p:cNvPr id="241" name="Shape 241"/>
          <p:cNvSpPr/>
          <p:nvPr/>
        </p:nvSpPr>
        <p:spPr>
          <a:xfrm>
            <a:off x="2027046" y="1846746"/>
            <a:ext cx="1804800" cy="1804800"/>
          </a:xfrm>
          <a:prstGeom prst="ellipse">
            <a:avLst/>
          </a:prstGeom>
          <a:noFill/>
          <a:ln w="38100" cap="flat" cmpd="sng">
            <a:solidFill>
              <a:srgbClr val="500766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60789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Roboto Condensed"/>
              </a:rPr>
              <a:t>52%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60789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Roboto Condensed"/>
              </a:rPr>
              <a:t>ARE SEDENTARY</a:t>
            </a:r>
            <a:endParaRPr b="1" dirty="0">
              <a:solidFill>
                <a:srgbClr val="607896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Roboto Condensed"/>
            </a:endParaRPr>
          </a:p>
        </p:txBody>
      </p:sp>
      <p:sp>
        <p:nvSpPr>
          <p:cNvPr id="242" name="Shape 242"/>
          <p:cNvSpPr/>
          <p:nvPr/>
        </p:nvSpPr>
        <p:spPr>
          <a:xfrm>
            <a:off x="5284177" y="1959237"/>
            <a:ext cx="1804800" cy="1804800"/>
          </a:xfrm>
          <a:prstGeom prst="ellipse">
            <a:avLst/>
          </a:prstGeom>
          <a:noFill/>
          <a:ln w="38100" cap="flat" cmpd="sng">
            <a:solidFill>
              <a:srgbClr val="500766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60789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Roboto Condensed"/>
              </a:rPr>
              <a:t>55% </a:t>
            </a:r>
            <a:r>
              <a:rPr lang="en-US" b="1" dirty="0">
                <a:solidFill>
                  <a:srgbClr val="60789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Roboto Condensed"/>
              </a:rPr>
              <a:t>DON’T KNOW WHAT TO DO</a:t>
            </a:r>
            <a:endParaRPr b="1" dirty="0">
              <a:solidFill>
                <a:srgbClr val="607896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Roboto Condensed"/>
            </a:endParaRPr>
          </a:p>
        </p:txBody>
      </p:sp>
      <p:sp>
        <p:nvSpPr>
          <p:cNvPr id="243" name="Shape 243"/>
          <p:cNvSpPr/>
          <p:nvPr/>
        </p:nvSpPr>
        <p:spPr>
          <a:xfrm>
            <a:off x="501088" y="2791036"/>
            <a:ext cx="1804800" cy="1804800"/>
          </a:xfrm>
          <a:prstGeom prst="ellipse">
            <a:avLst/>
          </a:prstGeom>
          <a:solidFill>
            <a:schemeClr val="lt1"/>
          </a:solidFill>
          <a:ln w="152400" cap="flat" cmpd="sng">
            <a:solidFill>
              <a:srgbClr val="00B2D6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60789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Roboto Condensed"/>
              </a:rPr>
              <a:t>60% </a:t>
            </a:r>
            <a:r>
              <a:rPr lang="en-US" sz="1200" b="1" dirty="0">
                <a:solidFill>
                  <a:srgbClr val="60789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Roboto Condensed"/>
              </a:rPr>
              <a:t>HAVE GYMPHOBIA</a:t>
            </a:r>
            <a:endParaRPr sz="1200" b="1" dirty="0">
              <a:solidFill>
                <a:srgbClr val="607896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Roboto Condensed"/>
            </a:endParaRPr>
          </a:p>
        </p:txBody>
      </p:sp>
      <p:sp>
        <p:nvSpPr>
          <p:cNvPr id="6" name="Shape 243">
            <a:extLst>
              <a:ext uri="{FF2B5EF4-FFF2-40B4-BE49-F238E27FC236}">
                <a16:creationId xmlns:a16="http://schemas.microsoft.com/office/drawing/2014/main" id="{EC037CAD-9B4A-4284-84B1-7BDC67C31C3C}"/>
              </a:ext>
            </a:extLst>
          </p:cNvPr>
          <p:cNvSpPr/>
          <p:nvPr/>
        </p:nvSpPr>
        <p:spPr>
          <a:xfrm>
            <a:off x="6829866" y="1135082"/>
            <a:ext cx="1804800" cy="1804800"/>
          </a:xfrm>
          <a:prstGeom prst="ellipse">
            <a:avLst/>
          </a:prstGeom>
          <a:solidFill>
            <a:schemeClr val="lt1"/>
          </a:solidFill>
          <a:ln w="152400" cap="flat" cmpd="sng">
            <a:solidFill>
              <a:srgbClr val="00B2D6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60789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Roboto Condensed"/>
              </a:rPr>
              <a:t>47% </a:t>
            </a:r>
            <a:r>
              <a:rPr lang="en-US" sz="1200" b="1" dirty="0">
                <a:solidFill>
                  <a:srgbClr val="60789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Roboto Condensed"/>
              </a:rPr>
              <a:t>WANT PLANNED ROUTINES</a:t>
            </a:r>
            <a:endParaRPr sz="1200" b="1" dirty="0">
              <a:solidFill>
                <a:srgbClr val="607896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Roboto Condensed"/>
            </a:endParaRPr>
          </a:p>
        </p:txBody>
      </p:sp>
      <p:sp>
        <p:nvSpPr>
          <p:cNvPr id="7" name="Shape 243">
            <a:extLst>
              <a:ext uri="{FF2B5EF4-FFF2-40B4-BE49-F238E27FC236}">
                <a16:creationId xmlns:a16="http://schemas.microsoft.com/office/drawing/2014/main" id="{939731B0-8823-46A9-846D-E24FC1E062E7}"/>
              </a:ext>
            </a:extLst>
          </p:cNvPr>
          <p:cNvSpPr/>
          <p:nvPr/>
        </p:nvSpPr>
        <p:spPr>
          <a:xfrm>
            <a:off x="3687225" y="2561628"/>
            <a:ext cx="1804800" cy="1804800"/>
          </a:xfrm>
          <a:prstGeom prst="ellipse">
            <a:avLst/>
          </a:prstGeom>
          <a:solidFill>
            <a:schemeClr val="lt1"/>
          </a:solidFill>
          <a:ln w="152400" cap="flat" cmpd="sng">
            <a:solidFill>
              <a:srgbClr val="00B2D6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60789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Roboto Condensed"/>
              </a:rPr>
              <a:t>44% </a:t>
            </a:r>
            <a:r>
              <a:rPr lang="en-US" sz="1200" b="1" dirty="0">
                <a:solidFill>
                  <a:srgbClr val="60789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Roboto Condensed"/>
              </a:rPr>
              <a:t>DON’T HAVE TIME FOR FITNESS</a:t>
            </a:r>
            <a:endParaRPr sz="1200" b="1" dirty="0">
              <a:solidFill>
                <a:srgbClr val="607896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Roboto Condense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180074" y="1094319"/>
            <a:ext cx="7014301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USER INTERVIEWS: 3 PARTICIPANTS</a:t>
            </a:r>
            <a:endParaRPr dirty="0"/>
          </a:p>
        </p:txBody>
      </p:sp>
      <p:sp>
        <p:nvSpPr>
          <p:cNvPr id="241" name="Shape 241"/>
          <p:cNvSpPr/>
          <p:nvPr/>
        </p:nvSpPr>
        <p:spPr>
          <a:xfrm>
            <a:off x="2027046" y="1846746"/>
            <a:ext cx="1804800" cy="1804800"/>
          </a:xfrm>
          <a:prstGeom prst="ellipse">
            <a:avLst/>
          </a:prstGeom>
          <a:noFill/>
          <a:ln w="38100" cap="flat" cmpd="sng">
            <a:solidFill>
              <a:srgbClr val="500766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60789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Roboto Condensed"/>
              </a:rPr>
              <a:t>“Music motivates me”</a:t>
            </a:r>
            <a:endParaRPr sz="1600" b="1" dirty="0">
              <a:solidFill>
                <a:srgbClr val="607896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Roboto Condensed"/>
            </a:endParaRPr>
          </a:p>
        </p:txBody>
      </p:sp>
      <p:sp>
        <p:nvSpPr>
          <p:cNvPr id="242" name="Shape 242"/>
          <p:cNvSpPr/>
          <p:nvPr/>
        </p:nvSpPr>
        <p:spPr>
          <a:xfrm>
            <a:off x="5284177" y="1959237"/>
            <a:ext cx="1804800" cy="1804800"/>
          </a:xfrm>
          <a:prstGeom prst="ellipse">
            <a:avLst/>
          </a:prstGeom>
          <a:noFill/>
          <a:ln w="38100" cap="flat" cmpd="sng">
            <a:solidFill>
              <a:srgbClr val="500766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60789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Roboto Condensed"/>
              </a:rPr>
              <a:t>“I can always find an excuse to not work out”</a:t>
            </a:r>
            <a:endParaRPr sz="1800" b="1" dirty="0">
              <a:solidFill>
                <a:srgbClr val="607896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Roboto Condensed"/>
            </a:endParaRPr>
          </a:p>
        </p:txBody>
      </p:sp>
      <p:sp>
        <p:nvSpPr>
          <p:cNvPr id="243" name="Shape 243"/>
          <p:cNvSpPr/>
          <p:nvPr/>
        </p:nvSpPr>
        <p:spPr>
          <a:xfrm>
            <a:off x="501088" y="2791036"/>
            <a:ext cx="1804800" cy="1804800"/>
          </a:xfrm>
          <a:prstGeom prst="ellipse">
            <a:avLst/>
          </a:prstGeom>
          <a:solidFill>
            <a:schemeClr val="lt1"/>
          </a:solidFill>
          <a:ln w="152400" cap="flat" cmpd="sng">
            <a:solidFill>
              <a:srgbClr val="00B2D6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60789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Roboto Condensed"/>
              </a:rPr>
              <a:t>”I follow YouTube videos when I work out”</a:t>
            </a:r>
            <a:endParaRPr b="1" dirty="0">
              <a:solidFill>
                <a:srgbClr val="607896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Roboto Condensed"/>
            </a:endParaRPr>
          </a:p>
        </p:txBody>
      </p:sp>
      <p:sp>
        <p:nvSpPr>
          <p:cNvPr id="6" name="Shape 243">
            <a:extLst>
              <a:ext uri="{FF2B5EF4-FFF2-40B4-BE49-F238E27FC236}">
                <a16:creationId xmlns:a16="http://schemas.microsoft.com/office/drawing/2014/main" id="{EC037CAD-9B4A-4284-84B1-7BDC67C31C3C}"/>
              </a:ext>
            </a:extLst>
          </p:cNvPr>
          <p:cNvSpPr/>
          <p:nvPr/>
        </p:nvSpPr>
        <p:spPr>
          <a:xfrm>
            <a:off x="6829866" y="980661"/>
            <a:ext cx="2024688" cy="1959221"/>
          </a:xfrm>
          <a:prstGeom prst="ellipse">
            <a:avLst/>
          </a:prstGeom>
          <a:solidFill>
            <a:schemeClr val="lt1"/>
          </a:solidFill>
          <a:ln w="152400" cap="flat" cmpd="sng">
            <a:solidFill>
              <a:srgbClr val="00B2D6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60789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Roboto Condensed"/>
              </a:rPr>
              <a:t>“Competing with other people would keep me accountable”</a:t>
            </a:r>
            <a:endParaRPr b="1" dirty="0">
              <a:solidFill>
                <a:srgbClr val="607896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Roboto Condensed"/>
            </a:endParaRPr>
          </a:p>
        </p:txBody>
      </p:sp>
      <p:sp>
        <p:nvSpPr>
          <p:cNvPr id="7" name="Shape 243">
            <a:extLst>
              <a:ext uri="{FF2B5EF4-FFF2-40B4-BE49-F238E27FC236}">
                <a16:creationId xmlns:a16="http://schemas.microsoft.com/office/drawing/2014/main" id="{939731B0-8823-46A9-846D-E24FC1E062E7}"/>
              </a:ext>
            </a:extLst>
          </p:cNvPr>
          <p:cNvSpPr/>
          <p:nvPr/>
        </p:nvSpPr>
        <p:spPr>
          <a:xfrm>
            <a:off x="3687225" y="2561628"/>
            <a:ext cx="1804800" cy="1804800"/>
          </a:xfrm>
          <a:prstGeom prst="ellipse">
            <a:avLst/>
          </a:prstGeom>
          <a:solidFill>
            <a:schemeClr val="lt1"/>
          </a:solidFill>
          <a:ln w="152400" cap="flat" cmpd="sng">
            <a:solidFill>
              <a:srgbClr val="00B2D6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60789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Roboto Condensed"/>
              </a:rPr>
              <a:t>”I don’t know how to target specific areas”</a:t>
            </a:r>
            <a:endParaRPr b="1" dirty="0">
              <a:solidFill>
                <a:srgbClr val="607896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613312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E0434-1C76-4F03-BECE-C6E16D670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9145" y="1059656"/>
            <a:ext cx="5497263" cy="3024188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00B2D6"/>
                </a:solidFill>
                <a:latin typeface="Corbel"/>
                <a:ea typeface="Corbel"/>
                <a:cs typeface="Corbel"/>
                <a:sym typeface="Corbel"/>
              </a:rPr>
              <a:t>Busy</a:t>
            </a:r>
            <a:r>
              <a:rPr lang="en-US" dirty="0">
                <a:solidFill>
                  <a:schemeClr val="tx1"/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en-US" b="1" dirty="0">
                <a:solidFill>
                  <a:srgbClr val="00B2D6"/>
                </a:solidFill>
                <a:latin typeface="Corbel"/>
                <a:ea typeface="Corbel"/>
                <a:cs typeface="Corbel"/>
                <a:sym typeface="Corbel"/>
              </a:rPr>
              <a:t>unsure</a:t>
            </a:r>
            <a:r>
              <a:rPr lang="en-US" dirty="0">
                <a:solidFill>
                  <a:schemeClr val="tx1"/>
                </a:solidFill>
                <a:latin typeface="Corbel"/>
                <a:ea typeface="Corbel"/>
                <a:cs typeface="Corbel"/>
                <a:sym typeface="Corbel"/>
              </a:rPr>
              <a:t> or </a:t>
            </a:r>
            <a:r>
              <a:rPr lang="en-US" b="1" dirty="0">
                <a:solidFill>
                  <a:srgbClr val="00B2D6"/>
                </a:solidFill>
                <a:latin typeface="Corbel"/>
                <a:ea typeface="Corbel"/>
                <a:cs typeface="Corbel"/>
                <a:sym typeface="Corbel"/>
              </a:rPr>
              <a:t>unmotivated</a:t>
            </a:r>
            <a:r>
              <a:rPr lang="en-US" dirty="0">
                <a:solidFill>
                  <a:schemeClr val="tx1"/>
                </a:solidFill>
                <a:latin typeface="Corbel"/>
                <a:ea typeface="Corbel"/>
                <a:cs typeface="Corbel"/>
                <a:sym typeface="Corbel"/>
              </a:rPr>
              <a:t> people need a way to </a:t>
            </a:r>
            <a:r>
              <a:rPr lang="en-US" b="1" dirty="0">
                <a:solidFill>
                  <a:srgbClr val="00B2D6"/>
                </a:solidFill>
                <a:latin typeface="Corbel"/>
                <a:ea typeface="Corbel"/>
                <a:cs typeface="Corbel"/>
                <a:sym typeface="Corbel"/>
              </a:rPr>
              <a:t>quickly work out </a:t>
            </a:r>
            <a:r>
              <a:rPr lang="en-US" dirty="0">
                <a:solidFill>
                  <a:schemeClr val="tx1"/>
                </a:solidFill>
                <a:latin typeface="Corbel"/>
                <a:ea typeface="Corbel"/>
                <a:cs typeface="Corbel"/>
                <a:sym typeface="Corbel"/>
              </a:rPr>
              <a:t>because they don’t have the </a:t>
            </a:r>
            <a:r>
              <a:rPr lang="en-US" b="1" dirty="0">
                <a:solidFill>
                  <a:srgbClr val="00B2D6"/>
                </a:solidFill>
                <a:latin typeface="Corbel"/>
                <a:ea typeface="Corbel"/>
                <a:cs typeface="Corbel"/>
                <a:sym typeface="Corbel"/>
              </a:rPr>
              <a:t>time</a:t>
            </a:r>
            <a:r>
              <a:rPr lang="en-US" dirty="0">
                <a:solidFill>
                  <a:schemeClr val="tx1"/>
                </a:solidFill>
                <a:latin typeface="Corbel"/>
                <a:ea typeface="Corbel"/>
                <a:cs typeface="Corbel"/>
                <a:sym typeface="Corbel"/>
              </a:rPr>
              <a:t>,</a:t>
            </a:r>
            <a:r>
              <a:rPr lang="en-US" b="1" dirty="0">
                <a:solidFill>
                  <a:schemeClr val="tx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US" b="1" dirty="0">
                <a:solidFill>
                  <a:srgbClr val="00B2D6"/>
                </a:solidFill>
                <a:latin typeface="Corbel"/>
                <a:ea typeface="Corbel"/>
                <a:cs typeface="Corbel"/>
                <a:sym typeface="Corbel"/>
              </a:rPr>
              <a:t>expertise</a:t>
            </a:r>
            <a:r>
              <a:rPr lang="en-US" dirty="0">
                <a:solidFill>
                  <a:schemeClr val="tx1"/>
                </a:solidFill>
                <a:latin typeface="Corbel"/>
                <a:ea typeface="Corbel"/>
                <a:cs typeface="Corbel"/>
                <a:sym typeface="Corbel"/>
              </a:rPr>
              <a:t> or </a:t>
            </a:r>
            <a:r>
              <a:rPr lang="en-US" b="1" dirty="0">
                <a:solidFill>
                  <a:srgbClr val="00B2D6"/>
                </a:solidFill>
                <a:latin typeface="Corbel"/>
                <a:ea typeface="Corbel"/>
                <a:cs typeface="Corbel"/>
                <a:sym typeface="Corbel"/>
              </a:rPr>
              <a:t>motivation</a:t>
            </a:r>
            <a:r>
              <a:rPr lang="en-US" dirty="0">
                <a:solidFill>
                  <a:schemeClr val="tx1"/>
                </a:solidFill>
                <a:latin typeface="Corbel"/>
                <a:ea typeface="Corbel"/>
                <a:cs typeface="Corbel"/>
                <a:sym typeface="Corbel"/>
              </a:rPr>
              <a:t> to do so on their own.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44AC8D8-3672-4EC5-9AC7-CFDC3E879E14}"/>
              </a:ext>
            </a:extLst>
          </p:cNvPr>
          <p:cNvSpPr txBox="1">
            <a:spLocks/>
          </p:cNvSpPr>
          <p:nvPr/>
        </p:nvSpPr>
        <p:spPr>
          <a:xfrm>
            <a:off x="2389628" y="1187625"/>
            <a:ext cx="4364742" cy="680700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28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PROBLEM STATEMENT</a:t>
            </a:r>
          </a:p>
        </p:txBody>
      </p:sp>
    </p:spTree>
    <p:extLst>
      <p:ext uri="{BB962C8B-B14F-4D97-AF65-F5344CB8AC3E}">
        <p14:creationId xmlns:p14="http://schemas.microsoft.com/office/powerpoint/2010/main" val="1624751644"/>
      </p:ext>
    </p:extLst>
  </p:cSld>
  <p:clrMapOvr>
    <a:masterClrMapping/>
  </p:clrMapOvr>
</p:sld>
</file>

<file path=ppt/theme/theme1.xml><?xml version="1.0" encoding="utf-8"?>
<a:theme xmlns:a="http://schemas.openxmlformats.org/drawingml/2006/main" name="Wolsey template">
  <a:themeElements>
    <a:clrScheme name="Custom 1">
      <a:dk1>
        <a:srgbClr val="0B0B0B"/>
      </a:dk1>
      <a:lt1>
        <a:srgbClr val="FAFAFA"/>
      </a:lt1>
      <a:dk2>
        <a:srgbClr val="595959"/>
      </a:dk2>
      <a:lt2>
        <a:srgbClr val="CCCCCC"/>
      </a:lt2>
      <a:accent1>
        <a:srgbClr val="500766"/>
      </a:accent1>
      <a:accent2>
        <a:srgbClr val="B7F701"/>
      </a:accent2>
      <a:accent3>
        <a:srgbClr val="B2D601"/>
      </a:accent3>
      <a:accent4>
        <a:srgbClr val="57A7B5"/>
      </a:accent4>
      <a:accent5>
        <a:srgbClr val="8B81D2"/>
      </a:accent5>
      <a:accent6>
        <a:srgbClr val="FF6E2C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491</TotalTime>
  <Words>497</Words>
  <Application>Microsoft Macintosh PowerPoint</Application>
  <PresentationFormat>On-screen Show (16:9)</PresentationFormat>
  <Paragraphs>92</Paragraphs>
  <Slides>28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Oswald</vt:lpstr>
      <vt:lpstr>Roboto Condensed</vt:lpstr>
      <vt:lpstr>Noto Sans</vt:lpstr>
      <vt:lpstr>Corbel</vt:lpstr>
      <vt:lpstr>Wolsey template</vt:lpstr>
      <vt:lpstr>PowerPoint Presentation</vt:lpstr>
      <vt:lpstr>HELLO!</vt:lpstr>
      <vt:lpstr>PROJECT BACKGROUND</vt:lpstr>
      <vt:lpstr>PowerPoint Presentation</vt:lpstr>
      <vt:lpstr>39,000,000</vt:lpstr>
      <vt:lpstr>1.  RESEARCH</vt:lpstr>
      <vt:lpstr>USER SURVEY: 44 RESPONDENTS</vt:lpstr>
      <vt:lpstr>USER INTERVIEWS: 3 PARTICIPANTS</vt:lpstr>
      <vt:lpstr>PowerPoint Presentation</vt:lpstr>
      <vt:lpstr>FASFIT WILL MOTIVATE AND GUIDE USERS.</vt:lpstr>
      <vt:lpstr>PowerPoint Presentation</vt:lpstr>
      <vt:lpstr>PowerPoint Presentation</vt:lpstr>
      <vt:lpstr>PowerPoint Presentation</vt:lpstr>
      <vt:lpstr>USER TESTING</vt:lpstr>
      <vt:lpstr>PowerPoint Presentation</vt:lpstr>
      <vt:lpstr>2. INFORMATION ARCHITECTURE</vt:lpstr>
      <vt:lpstr>PowerPoint Presentation</vt:lpstr>
      <vt:lpstr>PowerPoint Presentation</vt:lpstr>
      <vt:lpstr>3. INTERACTION DESIGN</vt:lpstr>
      <vt:lpstr>PowerPoint Presentation</vt:lpstr>
      <vt:lpstr>4. VISUAL DESIGN</vt:lpstr>
      <vt:lpstr>PowerPoint Presentation</vt:lpstr>
      <vt:lpstr>Style Tile</vt:lpstr>
      <vt:lpstr>PowerPoint Presentation</vt:lpstr>
      <vt:lpstr>PowerPoint Presentation</vt:lpstr>
      <vt:lpstr>5.  PROTOTYPE</vt:lpstr>
      <vt:lpstr>THANKS!</vt:lpstr>
      <vt:lpstr>RESOURCES</vt:lpstr>
    </vt:vector>
  </TitlesOfParts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Kat</dc:creator>
  <cp:lastModifiedBy>Kathleen Alderman</cp:lastModifiedBy>
  <cp:revision>39</cp:revision>
  <dcterms:modified xsi:type="dcterms:W3CDTF">2018-01-31T19:22:43Z</dcterms:modified>
</cp:coreProperties>
</file>